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40"/>
  </p:handoutMasterIdLst>
  <p:sldIdLst>
    <p:sldId id="305" r:id="rId2"/>
    <p:sldId id="276" r:id="rId3"/>
    <p:sldId id="275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7" r:id="rId33"/>
    <p:sldId id="308" r:id="rId34"/>
    <p:sldId id="309" r:id="rId35"/>
    <p:sldId id="310" r:id="rId36"/>
    <p:sldId id="311" r:id="rId37"/>
    <p:sldId id="312" r:id="rId38"/>
    <p:sldId id="306" r:id="rId39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Gotham" pitchFamily="2" charset="0"/>
      <p:regular r:id="rId47"/>
      <p:bold r:id="rId48"/>
    </p:embeddedFont>
    <p:embeddedFont>
      <p:font typeface="Gotham Book" pitchFamily="2" charset="0"/>
      <p:regular r:id="rId49"/>
      <p:italic r:id="rId50"/>
    </p:embeddedFont>
    <p:embeddedFont>
      <p:font typeface="Gotham Light" pitchFamily="2" charset="77"/>
      <p:regular r:id="rId51"/>
    </p:embeddedFont>
    <p:embeddedFont>
      <p:font typeface="Gotham Medium" pitchFamily="2" charset="0"/>
      <p:regular r:id="rId52"/>
      <p: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5A28"/>
    <a:srgbClr val="161F28"/>
    <a:srgbClr val="1AA8B5"/>
    <a:srgbClr val="5C75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51" autoAdjust="0"/>
    <p:restoredTop sz="94660"/>
  </p:normalViewPr>
  <p:slideViewPr>
    <p:cSldViewPr snapToGrid="0">
      <p:cViewPr>
        <p:scale>
          <a:sx n="130" d="100"/>
          <a:sy n="130" d="100"/>
        </p:scale>
        <p:origin x="144" y="8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5BDC2-916C-430E-8EE3-1A2695983227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8E980-E590-468B-9EDA-94868C3310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067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F569B8B-B7C9-FA3C-6874-594EDC9888B2}"/>
              </a:ext>
            </a:extLst>
          </p:cNvPr>
          <p:cNvSpPr/>
          <p:nvPr userDrawn="1"/>
        </p:nvSpPr>
        <p:spPr>
          <a:xfrm rot="5400000">
            <a:off x="2667000" y="1998370"/>
            <a:ext cx="6858000" cy="2861261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rgbClr val="161F28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0" y="1982044"/>
            <a:ext cx="12192000" cy="2861261"/>
          </a:xfrm>
          <a:prstGeom prst="rect">
            <a:avLst/>
          </a:prstGeom>
          <a:solidFill>
            <a:srgbClr val="16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54852" y="1982043"/>
            <a:ext cx="10282297" cy="2861262"/>
          </a:xfrm>
        </p:spPr>
        <p:txBody>
          <a:bodyPr>
            <a:noAutofit/>
          </a:bodyPr>
          <a:lstStyle>
            <a:lvl1pPr algn="ctr">
              <a:defRPr sz="80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/>
              <a:t>Heading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689" y="1235380"/>
            <a:ext cx="2049232" cy="460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4778" y="6330779"/>
            <a:ext cx="527221" cy="527221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F5B2EE7-8EFE-7EB5-F583-FEDB3951BC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3282" y="5415592"/>
            <a:ext cx="2125435" cy="342900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 b="0" i="0" spc="300">
                <a:solidFill>
                  <a:schemeClr val="accent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pPr lvl="0"/>
            <a:r>
              <a:rPr lang="en-GB" dirty="0">
                <a:latin typeface="+mj-lt"/>
              </a:rPr>
              <a:t>WWW.CREDITSAFE.COM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704531-EE0E-0696-7C97-5DD2FDA91C7A}"/>
              </a:ext>
            </a:extLst>
          </p:cNvPr>
          <p:cNvSpPr/>
          <p:nvPr userDrawn="1"/>
        </p:nvSpPr>
        <p:spPr>
          <a:xfrm>
            <a:off x="0" y="6737517"/>
            <a:ext cx="12192000" cy="136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6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8120058-2819-4C78-D357-C4F7307468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115093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405462"/>
            <a:ext cx="10515600" cy="2901324"/>
          </a:xfrm>
        </p:spPr>
        <p:txBody>
          <a:bodyPr anchor="ctr">
            <a:noAutofit/>
          </a:bodyPr>
          <a:lstStyle>
            <a:lvl1pPr marL="0" indent="0" algn="ctr">
              <a:lnSpc>
                <a:spcPct val="130000"/>
              </a:lnSpc>
              <a:buClr>
                <a:schemeClr val="accent1"/>
              </a:buClr>
              <a:buNone/>
              <a:defRPr sz="7200" b="0" i="0" baseline="0">
                <a:solidFill>
                  <a:schemeClr val="accent6"/>
                </a:solidFill>
                <a:latin typeface="Gotham Light" pitchFamily="2" charset="77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30000"/>
              </a:lnSpc>
              <a:buClr>
                <a:schemeClr val="accent1"/>
              </a:buClr>
              <a:defRPr sz="18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6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GB" b="0" i="0" dirty="0">
                <a:latin typeface="Gotham Light" pitchFamily="2" charset="77"/>
              </a:rPr>
              <a:t>Your Question</a:t>
            </a:r>
            <a:endParaRPr lang="en-GB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184571" y="0"/>
            <a:ext cx="2881991" cy="342900"/>
          </a:xfrm>
          <a:solidFill>
            <a:srgbClr val="161F28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 spc="3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>
                <a:latin typeface="+mj-lt"/>
              </a:rPr>
              <a:t>TITLE IN CAPITALS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6EB476-C5C5-38B4-B480-45CB64B9B2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66563" y="0"/>
            <a:ext cx="2125435" cy="3429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 spc="3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>
                <a:latin typeface="+mj-lt"/>
              </a:rPr>
              <a:t>WWW.CREDITSAFE.COM</a:t>
            </a:r>
            <a:endParaRPr lang="en-GB" dirty="0"/>
          </a:p>
        </p:txBody>
      </p:sp>
      <p:sp>
        <p:nvSpPr>
          <p:cNvPr id="5" name="Round Single Corner of Rectangle 4">
            <a:extLst>
              <a:ext uri="{FF2B5EF4-FFF2-40B4-BE49-F238E27FC236}">
                <a16:creationId xmlns:a16="http://schemas.microsoft.com/office/drawing/2014/main" id="{6C6B8D7E-4FA7-1B8C-3F4F-62131F696FB2}"/>
              </a:ext>
            </a:extLst>
          </p:cNvPr>
          <p:cNvSpPr/>
          <p:nvPr userDrawn="1"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6DE123-026A-A3C6-5A77-937F081FD7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615848"/>
            <a:ext cx="10515600" cy="5969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 i="0" spc="300">
                <a:latin typeface="Gotham Medium" pitchFamily="2" charset="0"/>
                <a:cs typeface="Gotham Medium" pitchFamily="2" charset="0"/>
              </a:defRPr>
            </a:lvl1pPr>
          </a:lstStyle>
          <a:p>
            <a:pPr lvl="0"/>
            <a:r>
              <a:rPr lang="en-US" spc="300" dirty="0"/>
              <a:t>QUESTION #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59A5A4-BDC1-EEF6-EB3C-A7DE6880204A}"/>
              </a:ext>
            </a:extLst>
          </p:cNvPr>
          <p:cNvCxnSpPr>
            <a:cxnSpLocks/>
          </p:cNvCxnSpPr>
          <p:nvPr userDrawn="1"/>
        </p:nvCxnSpPr>
        <p:spPr>
          <a:xfrm>
            <a:off x="3559629" y="2237241"/>
            <a:ext cx="50727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CFE5AAB-3304-D8E6-FE3A-FE404DBFEC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156" y="6325217"/>
            <a:ext cx="1690722" cy="37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94817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36394" y="1886465"/>
            <a:ext cx="5217405" cy="3809596"/>
          </a:xfrm>
        </p:spPr>
        <p:txBody>
          <a:bodyPr>
            <a:noAutofit/>
          </a:bodyPr>
          <a:lstStyle>
            <a:lvl1pPr>
              <a:lnSpc>
                <a:spcPct val="130000"/>
              </a:lnSpc>
              <a:buClr>
                <a:schemeClr val="accent1"/>
              </a:buClr>
              <a:defRPr sz="2400" baseline="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30000"/>
              </a:lnSpc>
              <a:buClr>
                <a:schemeClr val="accent1"/>
              </a:buClr>
              <a:defRPr sz="20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8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6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6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Body Text A</a:t>
            </a:r>
          </a:p>
          <a:p>
            <a:pPr lvl="1"/>
            <a:r>
              <a:rPr lang="en-US" dirty="0"/>
              <a:t>Body Text B</a:t>
            </a:r>
          </a:p>
          <a:p>
            <a:pPr lvl="2"/>
            <a:r>
              <a:rPr lang="en-US" dirty="0"/>
              <a:t>Body Text C</a:t>
            </a:r>
          </a:p>
          <a:p>
            <a:pPr lvl="3"/>
            <a:r>
              <a:rPr lang="en-US" dirty="0"/>
              <a:t>Body Text D</a:t>
            </a:r>
          </a:p>
          <a:p>
            <a:pPr lvl="4"/>
            <a:r>
              <a:rPr lang="en-US" dirty="0"/>
              <a:t>Body Text 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807307"/>
            <a:ext cx="5332413" cy="596104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-765" y="0"/>
            <a:ext cx="12192765" cy="807308"/>
          </a:xfrm>
          <a:prstGeom prst="rect">
            <a:avLst/>
          </a:prstGeom>
          <a:solidFill>
            <a:srgbClr val="16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63997"/>
            <a:ext cx="12192000" cy="576263"/>
          </a:xfrm>
        </p:spPr>
        <p:txBody>
          <a:bodyPr>
            <a:normAutofit/>
          </a:bodyPr>
          <a:lstStyle>
            <a:lvl1pPr marL="0" indent="0" algn="ctr">
              <a:buNone/>
              <a:defRPr sz="2000" spc="3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>
                <a:latin typeface="+mj-lt"/>
              </a:rPr>
              <a:t>TITLE IN CAPITALS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737517"/>
            <a:ext cx="12192000" cy="136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4778" y="6330779"/>
            <a:ext cx="527221" cy="52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23436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535" y="1886465"/>
            <a:ext cx="5217405" cy="3809596"/>
          </a:xfrm>
        </p:spPr>
        <p:txBody>
          <a:bodyPr>
            <a:noAutofit/>
          </a:bodyPr>
          <a:lstStyle>
            <a:lvl1pPr>
              <a:lnSpc>
                <a:spcPct val="130000"/>
              </a:lnSpc>
              <a:buClr>
                <a:schemeClr val="accent1"/>
              </a:buClr>
              <a:defRPr sz="2400" baseline="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30000"/>
              </a:lnSpc>
              <a:buClr>
                <a:schemeClr val="accent1"/>
              </a:buClr>
              <a:defRPr sz="20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8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6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6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Body Text A</a:t>
            </a:r>
          </a:p>
          <a:p>
            <a:pPr lvl="1"/>
            <a:r>
              <a:rPr lang="en-US" dirty="0"/>
              <a:t>Body Text B</a:t>
            </a:r>
          </a:p>
          <a:p>
            <a:pPr lvl="2"/>
            <a:r>
              <a:rPr lang="en-US" dirty="0"/>
              <a:t>Body Text C</a:t>
            </a:r>
          </a:p>
          <a:p>
            <a:pPr lvl="3"/>
            <a:r>
              <a:rPr lang="en-US" dirty="0"/>
              <a:t>Body Text D</a:t>
            </a:r>
          </a:p>
          <a:p>
            <a:pPr lvl="4"/>
            <a:r>
              <a:rPr lang="en-US" dirty="0"/>
              <a:t>Body Text 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859587" y="807307"/>
            <a:ext cx="5332413" cy="596104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-765" y="0"/>
            <a:ext cx="12192765" cy="807308"/>
          </a:xfrm>
          <a:prstGeom prst="rect">
            <a:avLst/>
          </a:prstGeom>
          <a:solidFill>
            <a:srgbClr val="16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63997"/>
            <a:ext cx="12192000" cy="576263"/>
          </a:xfrm>
        </p:spPr>
        <p:txBody>
          <a:bodyPr>
            <a:normAutofit/>
          </a:bodyPr>
          <a:lstStyle>
            <a:lvl1pPr marL="0" indent="0" algn="ctr">
              <a:buNone/>
              <a:defRPr sz="2000" spc="3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>
                <a:latin typeface="+mj-lt"/>
              </a:rPr>
              <a:t>TITLE IN CAPITALS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737517"/>
            <a:ext cx="12192000" cy="136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4778" y="6330779"/>
            <a:ext cx="527221" cy="52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0473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28019" y="2085266"/>
            <a:ext cx="10735962" cy="2687466"/>
          </a:xfrm>
        </p:spPr>
        <p:txBody>
          <a:bodyPr>
            <a:normAutofit/>
          </a:bodyPr>
          <a:lstStyle>
            <a:lvl1pPr algn="ctr">
              <a:defRPr sz="4800" b="0" spc="3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BIG HEADINGS GO HERE: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4778" y="6330779"/>
            <a:ext cx="527221" cy="52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61611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 Layou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4778" y="6330779"/>
            <a:ext cx="527221" cy="527221"/>
          </a:xfrm>
          <a:prstGeom prst="rect">
            <a:avLst/>
          </a:prstGeom>
        </p:spPr>
      </p:pic>
      <p:sp>
        <p:nvSpPr>
          <p:cNvPr id="29" name="Title 2"/>
          <p:cNvSpPr>
            <a:spLocks noGrp="1"/>
          </p:cNvSpPr>
          <p:nvPr>
            <p:ph type="title" hasCustomPrompt="1"/>
          </p:nvPr>
        </p:nvSpPr>
        <p:spPr>
          <a:xfrm>
            <a:off x="728019" y="2085266"/>
            <a:ext cx="10735962" cy="2687466"/>
          </a:xfrm>
        </p:spPr>
        <p:txBody>
          <a:bodyPr>
            <a:normAutofit/>
          </a:bodyPr>
          <a:lstStyle>
            <a:lvl1pPr algn="ctr">
              <a:defRPr sz="4800" b="0" spc="3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BIG HEADINGS GO HERE: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0341246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4778" y="6330779"/>
            <a:ext cx="527221" cy="52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561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982044"/>
            <a:ext cx="6804454" cy="2861261"/>
          </a:xfrm>
          <a:prstGeom prst="rect">
            <a:avLst/>
          </a:prstGeom>
          <a:solidFill>
            <a:srgbClr val="16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70117" y="1982043"/>
            <a:ext cx="5560828" cy="2861262"/>
          </a:xfrm>
        </p:spPr>
        <p:txBody>
          <a:bodyPr>
            <a:noAutofit/>
          </a:bodyPr>
          <a:lstStyle>
            <a:lvl1pPr algn="l">
              <a:defRPr sz="8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71" y="1214037"/>
            <a:ext cx="2033872" cy="4570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4778" y="6330779"/>
            <a:ext cx="527221" cy="527221"/>
          </a:xfrm>
          <a:prstGeom prst="rect">
            <a:avLst/>
          </a:prstGeom>
        </p:spPr>
      </p:pic>
      <p:sp>
        <p:nvSpPr>
          <p:cNvPr id="14" name="Round Single Corner Rectangle 13"/>
          <p:cNvSpPr/>
          <p:nvPr userDrawn="1"/>
        </p:nvSpPr>
        <p:spPr>
          <a:xfrm flipH="1">
            <a:off x="8533532" y="6330779"/>
            <a:ext cx="3135996" cy="405236"/>
          </a:xfrm>
          <a:prstGeom prst="round1Rect">
            <a:avLst>
              <a:gd name="adj" fmla="val 50000"/>
            </a:avLst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95481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4AC6C-D575-4BC5-8C12-AB307853C60F}" type="datetimeFigureOut">
              <a:rPr lang="en-GB" smtClean="0"/>
              <a:t>02/12/2022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9D84A-DE99-490C-B86F-9334B239FC7E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737517"/>
            <a:ext cx="12192000" cy="136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58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78" r:id="rId3"/>
    <p:sldLayoutId id="2147483679" r:id="rId4"/>
    <p:sldLayoutId id="2147483668" r:id="rId5"/>
    <p:sldLayoutId id="2147483671" r:id="rId6"/>
    <p:sldLayoutId id="2147483654" r:id="rId7"/>
    <p:sldLayoutId id="21474836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reditsafe.com/gb/en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reditsafe.com/gb/en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reditsafe.com/gb/en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reditsafe.com/gb/en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reditsafe.com/gb/en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reditsafe.com/gb/en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reditsafe.com/gb/en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reditsafe.com/gb/en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safe.com/gb/en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09771D-0A1B-3570-2048-6346BDC82D94}"/>
              </a:ext>
            </a:extLst>
          </p:cNvPr>
          <p:cNvSpPr/>
          <p:nvPr/>
        </p:nvSpPr>
        <p:spPr>
          <a:xfrm rot="5400000">
            <a:off x="2667000" y="1998370"/>
            <a:ext cx="6858000" cy="286126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1BB5F8-0AFD-DCCF-6894-A5C7F66F290D}"/>
              </a:ext>
            </a:extLst>
          </p:cNvPr>
          <p:cNvSpPr/>
          <p:nvPr/>
        </p:nvSpPr>
        <p:spPr>
          <a:xfrm>
            <a:off x="0" y="1982044"/>
            <a:ext cx="12192000" cy="286126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592644-2D4B-6DDC-84C2-8BB68975D7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689" y="1235380"/>
            <a:ext cx="2049232" cy="460520"/>
          </a:xfrm>
          <a:prstGeom prst="rect">
            <a:avLst/>
          </a:prstGeom>
        </p:spPr>
      </p:pic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B349E590-F96C-4330-CDA1-9286D6924CD9}"/>
              </a:ext>
            </a:extLst>
          </p:cNvPr>
          <p:cNvSpPr/>
          <p:nvPr/>
        </p:nvSpPr>
        <p:spPr>
          <a:xfrm>
            <a:off x="4962939" y="5377703"/>
            <a:ext cx="2266122" cy="418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600" b="1" dirty="0">
                <a:latin typeface="Gotham Light" pitchFamily="2" charset="77"/>
                <a:cs typeface="Gotham" pitchFamily="2" charset="0"/>
              </a:rPr>
              <a:t>CHRISTMAS </a:t>
            </a:r>
            <a:r>
              <a:rPr lang="en-GB" sz="6600" b="1" dirty="0">
                <a:latin typeface="Gotham" pitchFamily="2" charset="0"/>
                <a:cs typeface="Gotham" pitchFamily="2" charset="0"/>
              </a:rPr>
              <a:t>QUIZ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75B057-7179-5050-F606-B057D5A93D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1563" y="5415592"/>
            <a:ext cx="2428875" cy="342900"/>
          </a:xfrm>
          <a:noFill/>
        </p:spPr>
        <p:txBody>
          <a:bodyPr/>
          <a:lstStyle/>
          <a:p>
            <a:r>
              <a:rPr lang="en-US" dirty="0"/>
              <a:t>WWW.CREDITSAFE.COM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175AE7-58A6-8E17-3C84-D1F47E0E56E8}"/>
              </a:ext>
            </a:extLst>
          </p:cNvPr>
          <p:cNvSpPr/>
          <p:nvPr/>
        </p:nvSpPr>
        <p:spPr>
          <a:xfrm>
            <a:off x="0" y="6737517"/>
            <a:ext cx="12192000" cy="136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95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Background pattern&#10;&#10;Description automatically generated">
            <a:extLst>
              <a:ext uri="{FF2B5EF4-FFF2-40B4-BE49-F238E27FC236}">
                <a16:creationId xmlns:a16="http://schemas.microsoft.com/office/drawing/2014/main" id="{926463F2-6B61-3D8A-9615-705CCC519B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How many artists featured in the original Band-Aid in 1984?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2: MUSIC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2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882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Background pattern&#10;&#10;Description automatically generated">
            <a:extLst>
              <a:ext uri="{FF2B5EF4-FFF2-40B4-BE49-F238E27FC236}">
                <a16:creationId xmlns:a16="http://schemas.microsoft.com/office/drawing/2014/main" id="{76CF797A-847A-063D-D7DF-341C2FD712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What was the most played Christmas song on Spotify in 2021?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2: MUSIC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3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85520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Background pattern&#10;&#10;Description automatically generated">
            <a:extLst>
              <a:ext uri="{FF2B5EF4-FFF2-40B4-BE49-F238E27FC236}">
                <a16:creationId xmlns:a16="http://schemas.microsoft.com/office/drawing/2014/main" id="{76CF797A-847A-063D-D7DF-341C2FD712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How old was Brenda Lee when she recorded the original version of ‘</a:t>
            </a:r>
            <a:r>
              <a:rPr lang="en-US" sz="4400" dirty="0" err="1"/>
              <a:t>Rockin</a:t>
            </a:r>
            <a:r>
              <a:rPr lang="en-US" sz="4400" dirty="0"/>
              <a:t>’ Around The Christmas Tree’?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2: MUSIC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4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2622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Background pattern&#10;&#10;Description automatically generated">
            <a:extLst>
              <a:ext uri="{FF2B5EF4-FFF2-40B4-BE49-F238E27FC236}">
                <a16:creationId xmlns:a16="http://schemas.microsoft.com/office/drawing/2014/main" id="{76CF797A-847A-063D-D7DF-341C2FD712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Which band holds the record for the most Christmas number one singles?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2: MUSIC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5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91995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09771D-0A1B-3570-2048-6346BDC82D94}"/>
              </a:ext>
            </a:extLst>
          </p:cNvPr>
          <p:cNvSpPr/>
          <p:nvPr/>
        </p:nvSpPr>
        <p:spPr>
          <a:xfrm rot="5400000">
            <a:off x="2667000" y="1998370"/>
            <a:ext cx="6858000" cy="286126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1BB5F8-0AFD-DCCF-6894-A5C7F66F290D}"/>
              </a:ext>
            </a:extLst>
          </p:cNvPr>
          <p:cNvSpPr/>
          <p:nvPr/>
        </p:nvSpPr>
        <p:spPr>
          <a:xfrm>
            <a:off x="0" y="1982044"/>
            <a:ext cx="12192000" cy="286126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592644-2D4B-6DDC-84C2-8BB68975D7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689" y="1235380"/>
            <a:ext cx="2049232" cy="460520"/>
          </a:xfrm>
          <a:prstGeom prst="rect">
            <a:avLst/>
          </a:prstGeom>
        </p:spPr>
      </p:pic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B349E590-F96C-4330-CDA1-9286D6924CD9}"/>
              </a:ext>
            </a:extLst>
          </p:cNvPr>
          <p:cNvSpPr/>
          <p:nvPr/>
        </p:nvSpPr>
        <p:spPr>
          <a:xfrm>
            <a:off x="4962939" y="5377703"/>
            <a:ext cx="2266122" cy="418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600" dirty="0">
                <a:latin typeface="Gotham Light" pitchFamily="2" charset="77"/>
              </a:rPr>
              <a:t>ROUND 3:</a:t>
            </a:r>
            <a:r>
              <a:rPr lang="en-GB" sz="6600" dirty="0"/>
              <a:t> </a:t>
            </a:r>
            <a:r>
              <a:rPr lang="en-GB" sz="6600" b="1" dirty="0">
                <a:latin typeface="Gotham" pitchFamily="2" charset="0"/>
                <a:cs typeface="Gotham" pitchFamily="2" charset="0"/>
              </a:rPr>
              <a:t>TV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75B057-7179-5050-F606-B057D5A93D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1563" y="5415592"/>
            <a:ext cx="2428875" cy="342900"/>
          </a:xfrm>
          <a:noFill/>
        </p:spPr>
        <p:txBody>
          <a:bodyPr/>
          <a:lstStyle/>
          <a:p>
            <a:r>
              <a:rPr lang="en-US" dirty="0"/>
              <a:t>WWW.CREDITSAFE.COM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175AE7-58A6-8E17-3C84-D1F47E0E56E8}"/>
              </a:ext>
            </a:extLst>
          </p:cNvPr>
          <p:cNvSpPr/>
          <p:nvPr/>
        </p:nvSpPr>
        <p:spPr>
          <a:xfrm>
            <a:off x="0" y="6737517"/>
            <a:ext cx="12192000" cy="136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95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Background pattern&#10;&#10;Description automatically generated">
            <a:extLst>
              <a:ext uri="{FF2B5EF4-FFF2-40B4-BE49-F238E27FC236}">
                <a16:creationId xmlns:a16="http://schemas.microsoft.com/office/drawing/2014/main" id="{06F3324F-5379-7213-C6E4-1AE468508F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2405462"/>
            <a:ext cx="10845800" cy="2901324"/>
          </a:xfrm>
        </p:spPr>
        <p:txBody>
          <a:bodyPr/>
          <a:lstStyle/>
          <a:p>
            <a:r>
              <a:rPr lang="en-US" sz="4400" dirty="0"/>
              <a:t>The ‘Only Fools and Horses’ 1989 Christmas special ‘The Jolly Boys Outing’ is set in which seaside resort?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3: TV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1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34023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Background pattern&#10;&#10;Description automatically generated">
            <a:extLst>
              <a:ext uri="{FF2B5EF4-FFF2-40B4-BE49-F238E27FC236}">
                <a16:creationId xmlns:a16="http://schemas.microsoft.com/office/drawing/2014/main" id="{06F3324F-5379-7213-C6E4-1AE468508F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2405462"/>
            <a:ext cx="10845800" cy="2901324"/>
          </a:xfrm>
        </p:spPr>
        <p:txBody>
          <a:bodyPr/>
          <a:lstStyle/>
          <a:p>
            <a:r>
              <a:rPr lang="en-US" sz="4400" dirty="0"/>
              <a:t>Who dresses up as an armadillo in the ‘Friends’ episode ‘The One With the Holiday Armadillo’?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3: TV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2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4101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Background pattern&#10;&#10;Description automatically generated">
            <a:extLst>
              <a:ext uri="{FF2B5EF4-FFF2-40B4-BE49-F238E27FC236}">
                <a16:creationId xmlns:a16="http://schemas.microsoft.com/office/drawing/2014/main" id="{06F3324F-5379-7213-C6E4-1AE468508F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2405462"/>
            <a:ext cx="10845800" cy="2901324"/>
          </a:xfrm>
        </p:spPr>
        <p:txBody>
          <a:bodyPr/>
          <a:lstStyle/>
          <a:p>
            <a:r>
              <a:rPr lang="en-US" sz="4400" dirty="0"/>
              <a:t>Who proposes to who in the 2008 ‘Gavin &amp; Stacey’ Christmas special?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3: TV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3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75680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Background pattern&#10;&#10;Description automatically generated">
            <a:extLst>
              <a:ext uri="{FF2B5EF4-FFF2-40B4-BE49-F238E27FC236}">
                <a16:creationId xmlns:a16="http://schemas.microsoft.com/office/drawing/2014/main" id="{06F3324F-5379-7213-C6E4-1AE468508F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2405462"/>
            <a:ext cx="10845800" cy="2901324"/>
          </a:xfrm>
        </p:spPr>
        <p:txBody>
          <a:bodyPr/>
          <a:lstStyle/>
          <a:p>
            <a:r>
              <a:rPr lang="en-US" sz="4400" dirty="0"/>
              <a:t>Which classic comedy’s Christmas special in 2003 ended with Tim &amp; Dawn finally finding love?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3: TV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4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54285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Background pattern&#10;&#10;Description automatically generated">
            <a:extLst>
              <a:ext uri="{FF2B5EF4-FFF2-40B4-BE49-F238E27FC236}">
                <a16:creationId xmlns:a16="http://schemas.microsoft.com/office/drawing/2014/main" id="{06F3324F-5379-7213-C6E4-1AE468508F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2670518"/>
            <a:ext cx="10845800" cy="2901324"/>
          </a:xfrm>
        </p:spPr>
        <p:txBody>
          <a:bodyPr/>
          <a:lstStyle/>
          <a:p>
            <a:r>
              <a:rPr lang="en-US" sz="4400" dirty="0"/>
              <a:t>Jim is annoyed because he thinks nobody has bought him anything in ‘The Royale Family at Christmas’ but what gift do they surprise him with?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3: TV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4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4418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09771D-0A1B-3570-2048-6346BDC82D94}"/>
              </a:ext>
            </a:extLst>
          </p:cNvPr>
          <p:cNvSpPr/>
          <p:nvPr/>
        </p:nvSpPr>
        <p:spPr>
          <a:xfrm rot="5400000">
            <a:off x="2667000" y="1998370"/>
            <a:ext cx="6858000" cy="286126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1BB5F8-0AFD-DCCF-6894-A5C7F66F290D}"/>
              </a:ext>
            </a:extLst>
          </p:cNvPr>
          <p:cNvSpPr/>
          <p:nvPr/>
        </p:nvSpPr>
        <p:spPr>
          <a:xfrm>
            <a:off x="0" y="1982044"/>
            <a:ext cx="12192000" cy="286126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592644-2D4B-6DDC-84C2-8BB68975D7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689" y="1235380"/>
            <a:ext cx="2049232" cy="460520"/>
          </a:xfrm>
          <a:prstGeom prst="rect">
            <a:avLst/>
          </a:prstGeom>
        </p:spPr>
      </p:pic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B349E590-F96C-4330-CDA1-9286D6924CD9}"/>
              </a:ext>
            </a:extLst>
          </p:cNvPr>
          <p:cNvSpPr/>
          <p:nvPr/>
        </p:nvSpPr>
        <p:spPr>
          <a:xfrm>
            <a:off x="4962939" y="5377703"/>
            <a:ext cx="2266122" cy="418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600" dirty="0">
                <a:latin typeface="Gotham Light" pitchFamily="2" charset="77"/>
              </a:rPr>
              <a:t>ROUND 1:</a:t>
            </a:r>
            <a:r>
              <a:rPr lang="en-GB" sz="6600" dirty="0"/>
              <a:t> </a:t>
            </a:r>
            <a:r>
              <a:rPr lang="en-GB" sz="6600" b="1" dirty="0">
                <a:latin typeface="Gotham" pitchFamily="2" charset="0"/>
                <a:cs typeface="Gotham" pitchFamily="2" charset="0"/>
              </a:rPr>
              <a:t>GENERAL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75B057-7179-5050-F606-B057D5A93D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1563" y="5415592"/>
            <a:ext cx="2428875" cy="342900"/>
          </a:xfrm>
          <a:noFill/>
        </p:spPr>
        <p:txBody>
          <a:bodyPr/>
          <a:lstStyle/>
          <a:p>
            <a:r>
              <a:rPr lang="en-US" dirty="0"/>
              <a:t>WWW.CREDITSAFE.COM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175AE7-58A6-8E17-3C84-D1F47E0E56E8}"/>
              </a:ext>
            </a:extLst>
          </p:cNvPr>
          <p:cNvSpPr/>
          <p:nvPr/>
        </p:nvSpPr>
        <p:spPr>
          <a:xfrm>
            <a:off x="0" y="6737517"/>
            <a:ext cx="12192000" cy="136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05518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09771D-0A1B-3570-2048-6346BDC82D94}"/>
              </a:ext>
            </a:extLst>
          </p:cNvPr>
          <p:cNvSpPr/>
          <p:nvPr/>
        </p:nvSpPr>
        <p:spPr>
          <a:xfrm rot="5400000">
            <a:off x="2667000" y="1998370"/>
            <a:ext cx="6858000" cy="286126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1BB5F8-0AFD-DCCF-6894-A5C7F66F290D}"/>
              </a:ext>
            </a:extLst>
          </p:cNvPr>
          <p:cNvSpPr/>
          <p:nvPr/>
        </p:nvSpPr>
        <p:spPr>
          <a:xfrm>
            <a:off x="0" y="1982044"/>
            <a:ext cx="12192000" cy="286126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592644-2D4B-6DDC-84C2-8BB68975D7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689" y="1235380"/>
            <a:ext cx="2049232" cy="460520"/>
          </a:xfrm>
          <a:prstGeom prst="rect">
            <a:avLst/>
          </a:prstGeom>
        </p:spPr>
      </p:pic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B349E590-F96C-4330-CDA1-9286D6924CD9}"/>
              </a:ext>
            </a:extLst>
          </p:cNvPr>
          <p:cNvSpPr/>
          <p:nvPr/>
        </p:nvSpPr>
        <p:spPr>
          <a:xfrm>
            <a:off x="4962939" y="5377703"/>
            <a:ext cx="2266122" cy="418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600" dirty="0">
                <a:latin typeface="Gotham Light" pitchFamily="2" charset="77"/>
              </a:rPr>
              <a:t>ROUND 4:</a:t>
            </a:r>
            <a:r>
              <a:rPr lang="en-GB" sz="6600" dirty="0"/>
              <a:t> </a:t>
            </a:r>
            <a:r>
              <a:rPr lang="en-GB" sz="6600" b="1" dirty="0">
                <a:latin typeface="Gotham" pitchFamily="2" charset="0"/>
                <a:cs typeface="Gotham" pitchFamily="2" charset="0"/>
              </a:rPr>
              <a:t>FILM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75B057-7179-5050-F606-B057D5A93D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1563" y="5415592"/>
            <a:ext cx="2428875" cy="342900"/>
          </a:xfrm>
          <a:noFill/>
        </p:spPr>
        <p:txBody>
          <a:bodyPr/>
          <a:lstStyle/>
          <a:p>
            <a:r>
              <a:rPr lang="en-US" dirty="0"/>
              <a:t>WWW.CREDITSAFE.COM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175AE7-58A6-8E17-3C84-D1F47E0E56E8}"/>
              </a:ext>
            </a:extLst>
          </p:cNvPr>
          <p:cNvSpPr/>
          <p:nvPr/>
        </p:nvSpPr>
        <p:spPr>
          <a:xfrm>
            <a:off x="0" y="6737517"/>
            <a:ext cx="12192000" cy="136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36881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text&#10;&#10;Description automatically generated">
            <a:extLst>
              <a:ext uri="{FF2B5EF4-FFF2-40B4-BE49-F238E27FC236}">
                <a16:creationId xmlns:a16="http://schemas.microsoft.com/office/drawing/2014/main" id="{AAF71157-2268-DA17-3127-BB1640B492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1509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2405462"/>
            <a:ext cx="10845800" cy="2901324"/>
          </a:xfrm>
        </p:spPr>
        <p:txBody>
          <a:bodyPr/>
          <a:lstStyle/>
          <a:p>
            <a:r>
              <a:rPr lang="en-US" sz="4400" dirty="0"/>
              <a:t>How old was Macaulay </a:t>
            </a:r>
            <a:r>
              <a:rPr lang="en-US" sz="4400" dirty="0" err="1"/>
              <a:t>Culkin</a:t>
            </a:r>
            <a:r>
              <a:rPr lang="en-US" sz="4400" dirty="0"/>
              <a:t> when filming the first ‘Home Alone’ film?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4: FILM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1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06843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text&#10;&#10;Description automatically generated">
            <a:extLst>
              <a:ext uri="{FF2B5EF4-FFF2-40B4-BE49-F238E27FC236}">
                <a16:creationId xmlns:a16="http://schemas.microsoft.com/office/drawing/2014/main" id="{AAF71157-2268-DA17-3127-BB1640B492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1509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2405462"/>
            <a:ext cx="10845800" cy="2901324"/>
          </a:xfrm>
        </p:spPr>
        <p:txBody>
          <a:bodyPr/>
          <a:lstStyle/>
          <a:p>
            <a:r>
              <a:rPr lang="en-US" sz="4400" dirty="0"/>
              <a:t>Which city does ‘Die Hard’</a:t>
            </a:r>
            <a:br>
              <a:rPr lang="en-US" sz="4400" dirty="0"/>
            </a:br>
            <a:r>
              <a:rPr lang="en-US" sz="4400" dirty="0"/>
              <a:t>take place in?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4: FILM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2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4277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text&#10;&#10;Description automatically generated">
            <a:extLst>
              <a:ext uri="{FF2B5EF4-FFF2-40B4-BE49-F238E27FC236}">
                <a16:creationId xmlns:a16="http://schemas.microsoft.com/office/drawing/2014/main" id="{AAF71157-2268-DA17-3127-BB1640B492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1509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2405462"/>
            <a:ext cx="10845800" cy="2901324"/>
          </a:xfrm>
        </p:spPr>
        <p:txBody>
          <a:bodyPr/>
          <a:lstStyle/>
          <a:p>
            <a:r>
              <a:rPr lang="en-US" sz="4400" dirty="0"/>
              <a:t>Which character did Marc Wootton play in ‘The Nativity’?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4: FILM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3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92702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text&#10;&#10;Description automatically generated">
            <a:extLst>
              <a:ext uri="{FF2B5EF4-FFF2-40B4-BE49-F238E27FC236}">
                <a16:creationId xmlns:a16="http://schemas.microsoft.com/office/drawing/2014/main" id="{AAF71157-2268-DA17-3127-BB1640B492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1509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2405462"/>
            <a:ext cx="10845800" cy="2901324"/>
          </a:xfrm>
        </p:spPr>
        <p:txBody>
          <a:bodyPr/>
          <a:lstStyle/>
          <a:p>
            <a:r>
              <a:rPr lang="en-US" sz="4400" dirty="0"/>
              <a:t>Many many times is the word ‘actually’ said in ‘Love Actually'?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4: FILM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4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7969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text&#10;&#10;Description automatically generated">
            <a:extLst>
              <a:ext uri="{FF2B5EF4-FFF2-40B4-BE49-F238E27FC236}">
                <a16:creationId xmlns:a16="http://schemas.microsoft.com/office/drawing/2014/main" id="{AAF71157-2268-DA17-3127-BB1640B492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1509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2405462"/>
            <a:ext cx="10845800" cy="2901324"/>
          </a:xfrm>
        </p:spPr>
        <p:txBody>
          <a:bodyPr/>
          <a:lstStyle/>
          <a:p>
            <a:r>
              <a:rPr lang="en-US" sz="4400" dirty="0"/>
              <a:t>Finish the line: “Am I just eating because I’m ______?” (How the Grinch Stole Christmas, 2000).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4: FILM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5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40399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09771D-0A1B-3570-2048-6346BDC82D94}"/>
              </a:ext>
            </a:extLst>
          </p:cNvPr>
          <p:cNvSpPr/>
          <p:nvPr/>
        </p:nvSpPr>
        <p:spPr>
          <a:xfrm rot="5400000">
            <a:off x="2667000" y="1998370"/>
            <a:ext cx="6858000" cy="286126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1BB5F8-0AFD-DCCF-6894-A5C7F66F290D}"/>
              </a:ext>
            </a:extLst>
          </p:cNvPr>
          <p:cNvSpPr/>
          <p:nvPr/>
        </p:nvSpPr>
        <p:spPr>
          <a:xfrm>
            <a:off x="0" y="1982044"/>
            <a:ext cx="12192000" cy="286126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592644-2D4B-6DDC-84C2-8BB68975D7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689" y="1235380"/>
            <a:ext cx="2049232" cy="460520"/>
          </a:xfrm>
          <a:prstGeom prst="rect">
            <a:avLst/>
          </a:prstGeom>
        </p:spPr>
      </p:pic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B349E590-F96C-4330-CDA1-9286D6924CD9}"/>
              </a:ext>
            </a:extLst>
          </p:cNvPr>
          <p:cNvSpPr/>
          <p:nvPr/>
        </p:nvSpPr>
        <p:spPr>
          <a:xfrm>
            <a:off x="4962939" y="5377703"/>
            <a:ext cx="2266122" cy="418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600" dirty="0">
                <a:latin typeface="Gotham Light" pitchFamily="2" charset="77"/>
              </a:rPr>
              <a:t>ROUND 5:</a:t>
            </a:r>
            <a:r>
              <a:rPr lang="en-GB" sz="6600" dirty="0"/>
              <a:t> </a:t>
            </a:r>
            <a:r>
              <a:rPr lang="en-GB" sz="6600" b="1" dirty="0">
                <a:latin typeface="Gotham" pitchFamily="2" charset="0"/>
                <a:cs typeface="Gotham" pitchFamily="2" charset="0"/>
              </a:rPr>
              <a:t>HISTORY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75B057-7179-5050-F606-B057D5A93D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1563" y="5415592"/>
            <a:ext cx="2428875" cy="342900"/>
          </a:xfrm>
          <a:noFill/>
        </p:spPr>
        <p:txBody>
          <a:bodyPr/>
          <a:lstStyle/>
          <a:p>
            <a:r>
              <a:rPr lang="en-US" dirty="0"/>
              <a:t>WWW.CREDITSAFE.COM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175AE7-58A6-8E17-3C84-D1F47E0E56E8}"/>
              </a:ext>
            </a:extLst>
          </p:cNvPr>
          <p:cNvSpPr/>
          <p:nvPr/>
        </p:nvSpPr>
        <p:spPr>
          <a:xfrm>
            <a:off x="0" y="6737517"/>
            <a:ext cx="12192000" cy="136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203821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C4CB1465-EB50-C479-9A28-D7BC775BB5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5462"/>
            <a:ext cx="10515600" cy="2901324"/>
          </a:xfrm>
        </p:spPr>
        <p:txBody>
          <a:bodyPr/>
          <a:lstStyle/>
          <a:p>
            <a:r>
              <a:rPr lang="en-US" sz="4400" dirty="0"/>
              <a:t>In what year did Queen Elizabeth II make her first televised Christmas Day speech?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5: HISTORY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1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06654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C4CB1465-EB50-C479-9A28-D7BC775BB5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5462"/>
            <a:ext cx="10515600" cy="2901324"/>
          </a:xfrm>
        </p:spPr>
        <p:txBody>
          <a:bodyPr/>
          <a:lstStyle/>
          <a:p>
            <a:r>
              <a:rPr lang="en-US" sz="4400" dirty="0"/>
              <a:t>What year did the famous Coca-Cola truck first appear on television?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5: HISTORY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2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25388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C4CB1465-EB50-C479-9A28-D7BC775BB5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5462"/>
            <a:ext cx="10515600" cy="2901324"/>
          </a:xfrm>
        </p:spPr>
        <p:txBody>
          <a:bodyPr/>
          <a:lstStyle/>
          <a:p>
            <a:r>
              <a:rPr lang="en-US" sz="4400" dirty="0"/>
              <a:t>The song ‘Jingle Bells’ was originally written for which holiday?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5: HISTORY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3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86329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138A1860-5557-41FF-523A-7F582A6967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896" b="3489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Who played Santa Claus in the 2018 film, ‘The Christmas Chronicles’?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1: GENERAL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1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14576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C4CB1465-EB50-C479-9A28-D7BC775BB5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5462"/>
            <a:ext cx="10515600" cy="2901324"/>
          </a:xfrm>
        </p:spPr>
        <p:txBody>
          <a:bodyPr/>
          <a:lstStyle/>
          <a:p>
            <a:r>
              <a:rPr lang="en-US" sz="4400" dirty="0"/>
              <a:t>Christmas </a:t>
            </a:r>
            <a:r>
              <a:rPr lang="en-US" sz="4400" dirty="0" err="1"/>
              <a:t>carolling</a:t>
            </a:r>
            <a:r>
              <a:rPr lang="en-US" sz="4400" dirty="0"/>
              <a:t> first started in which country?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5: HISTORY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4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6366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C4CB1465-EB50-C479-9A28-D7BC775BB5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5462"/>
            <a:ext cx="10515600" cy="2901324"/>
          </a:xfrm>
        </p:spPr>
        <p:txBody>
          <a:bodyPr/>
          <a:lstStyle/>
          <a:p>
            <a:r>
              <a:rPr lang="en-US" sz="4400" dirty="0"/>
              <a:t>If you were to add all the gifts in ‘The Twelve Days of Christmas’ together, how many gifts would it equal?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5: HISTORY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5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41399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09771D-0A1B-3570-2048-6346BDC82D94}"/>
              </a:ext>
            </a:extLst>
          </p:cNvPr>
          <p:cNvSpPr/>
          <p:nvPr/>
        </p:nvSpPr>
        <p:spPr>
          <a:xfrm rot="5400000">
            <a:off x="2667000" y="1998370"/>
            <a:ext cx="6858000" cy="286126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1BB5F8-0AFD-DCCF-6894-A5C7F66F290D}"/>
              </a:ext>
            </a:extLst>
          </p:cNvPr>
          <p:cNvSpPr/>
          <p:nvPr/>
        </p:nvSpPr>
        <p:spPr>
          <a:xfrm>
            <a:off x="0" y="1982044"/>
            <a:ext cx="12192000" cy="286126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592644-2D4B-6DDC-84C2-8BB68975D7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689" y="1235380"/>
            <a:ext cx="2049232" cy="460520"/>
          </a:xfrm>
          <a:prstGeom prst="rect">
            <a:avLst/>
          </a:prstGeom>
        </p:spPr>
      </p:pic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B349E590-F96C-4330-CDA1-9286D6924CD9}"/>
              </a:ext>
            </a:extLst>
          </p:cNvPr>
          <p:cNvSpPr/>
          <p:nvPr/>
        </p:nvSpPr>
        <p:spPr>
          <a:xfrm>
            <a:off x="4962939" y="5377703"/>
            <a:ext cx="2266122" cy="418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600" b="1" dirty="0">
                <a:latin typeface="Gotham Light" pitchFamily="2" charset="77"/>
                <a:cs typeface="Gotham" pitchFamily="2" charset="0"/>
              </a:rPr>
              <a:t>THE </a:t>
            </a:r>
            <a:r>
              <a:rPr lang="en-GB" sz="6600" b="1" dirty="0">
                <a:latin typeface="Gotham" pitchFamily="2" charset="0"/>
                <a:cs typeface="Gotham" pitchFamily="2" charset="0"/>
              </a:rPr>
              <a:t>ANSWERS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75B057-7179-5050-F606-B057D5A93D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1563" y="5415592"/>
            <a:ext cx="2428875" cy="342900"/>
          </a:xfrm>
          <a:noFill/>
        </p:spPr>
        <p:txBody>
          <a:bodyPr/>
          <a:lstStyle/>
          <a:p>
            <a:r>
              <a:rPr lang="en-US" dirty="0"/>
              <a:t>WWW.CREDITSAFE.COM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175AE7-58A6-8E17-3C84-D1F47E0E56E8}"/>
              </a:ext>
            </a:extLst>
          </p:cNvPr>
          <p:cNvSpPr/>
          <p:nvPr/>
        </p:nvSpPr>
        <p:spPr>
          <a:xfrm>
            <a:off x="0" y="6737517"/>
            <a:ext cx="12192000" cy="136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498176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138A1860-5557-41FF-523A-7F582A6967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896" b="3489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6021"/>
            <a:ext cx="10515600" cy="2901324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2800" dirty="0"/>
              <a:t>Kurt Russell</a:t>
            </a:r>
          </a:p>
          <a:p>
            <a:pPr marL="514350" indent="-514350">
              <a:buAutoNum type="arabicPeriod"/>
            </a:pPr>
            <a:r>
              <a:rPr lang="en-US" sz="2800" dirty="0"/>
              <a:t>2. Norway</a:t>
            </a:r>
          </a:p>
          <a:p>
            <a:pPr marL="514350" indent="-514350">
              <a:buAutoNum type="arabicPeriod"/>
            </a:pPr>
            <a:r>
              <a:rPr lang="en-US" sz="2800" dirty="0"/>
              <a:t>Jingle Bells</a:t>
            </a:r>
          </a:p>
          <a:p>
            <a:pPr marL="514350" indent="-514350">
              <a:buAutoNum type="arabicPeriod"/>
            </a:pPr>
            <a:r>
              <a:rPr lang="en-US" sz="2800" dirty="0"/>
              <a:t>6</a:t>
            </a:r>
          </a:p>
          <a:p>
            <a:pPr marL="514350" indent="-514350">
              <a:buAutoNum type="arabicPeriod"/>
            </a:pPr>
            <a:r>
              <a:rPr lang="en-US" sz="2800" dirty="0"/>
              <a:t> KFC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1: GENERAL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ANSWERS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770555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Background pattern&#10;&#10;Description automatically generated">
            <a:extLst>
              <a:ext uri="{FF2B5EF4-FFF2-40B4-BE49-F238E27FC236}">
                <a16:creationId xmlns:a16="http://schemas.microsoft.com/office/drawing/2014/main" id="{EDBB6170-12B2-BBAD-2DD5-99D7FF4CFB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2: MUSIC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ANSWERS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19E7714-C8FA-755D-BC6A-9153ECBB3BFE}"/>
              </a:ext>
            </a:extLst>
          </p:cNvPr>
          <p:cNvSpPr txBox="1">
            <a:spLocks/>
          </p:cNvSpPr>
          <p:nvPr/>
        </p:nvSpPr>
        <p:spPr>
          <a:xfrm>
            <a:off x="838200" y="2706021"/>
            <a:ext cx="10515600" cy="2901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7200" b="0" i="0" kern="1200" baseline="0">
                <a:solidFill>
                  <a:schemeClr val="accent6"/>
                </a:solidFill>
                <a:latin typeface="Gotham Light" pitchFamily="2" charset="77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en-US" sz="2800" dirty="0"/>
              <a:t>1984</a:t>
            </a:r>
          </a:p>
          <a:p>
            <a:pPr marL="514350" indent="-514350">
              <a:buAutoNum type="arabicPeriod"/>
            </a:pPr>
            <a:r>
              <a:rPr lang="en-US" sz="2800" dirty="0"/>
              <a:t>40</a:t>
            </a:r>
          </a:p>
          <a:p>
            <a:pPr marL="514350" indent="-514350">
              <a:buAutoNum type="arabicPeriod"/>
            </a:pPr>
            <a:r>
              <a:rPr lang="en-US" sz="2800" dirty="0"/>
              <a:t>White Christmas (Bing Crosby)</a:t>
            </a:r>
          </a:p>
          <a:p>
            <a:pPr marL="514350" indent="-514350">
              <a:buAutoNum type="arabicPeriod"/>
            </a:pPr>
            <a:r>
              <a:rPr lang="en-US" sz="2800" dirty="0"/>
              <a:t>13 years old</a:t>
            </a:r>
          </a:p>
          <a:p>
            <a:pPr marL="514350" indent="-514350">
              <a:buAutoNum type="arabicPeriod"/>
            </a:pPr>
            <a:r>
              <a:rPr lang="en-US" sz="2800" dirty="0"/>
              <a:t>The Beatles</a:t>
            </a:r>
          </a:p>
        </p:txBody>
      </p:sp>
    </p:spTree>
    <p:extLst>
      <p:ext uri="{BB962C8B-B14F-4D97-AF65-F5344CB8AC3E}">
        <p14:creationId xmlns:p14="http://schemas.microsoft.com/office/powerpoint/2010/main" val="691134957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Background pattern&#10;&#10;Description automatically generated">
            <a:extLst>
              <a:ext uri="{FF2B5EF4-FFF2-40B4-BE49-F238E27FC236}">
                <a16:creationId xmlns:a16="http://schemas.microsoft.com/office/drawing/2014/main" id="{06F3324F-5379-7213-C6E4-1AE468508F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3: TV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ANSWERS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B87B471-3F12-60C0-B217-7F93EE5A3D0A}"/>
              </a:ext>
            </a:extLst>
          </p:cNvPr>
          <p:cNvSpPr txBox="1">
            <a:spLocks/>
          </p:cNvSpPr>
          <p:nvPr/>
        </p:nvSpPr>
        <p:spPr>
          <a:xfrm>
            <a:off x="838200" y="2706021"/>
            <a:ext cx="10515600" cy="2901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7200" b="0" i="0" kern="1200" baseline="0">
                <a:solidFill>
                  <a:schemeClr val="accent6"/>
                </a:solidFill>
                <a:latin typeface="Gotham Light" pitchFamily="2" charset="77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en-US" sz="2800" dirty="0"/>
              <a:t>Margate</a:t>
            </a:r>
          </a:p>
          <a:p>
            <a:pPr marL="514350" indent="-514350">
              <a:buAutoNum type="arabicPeriod"/>
            </a:pPr>
            <a:r>
              <a:rPr lang="en-US" sz="2800" dirty="0"/>
              <a:t>Ross Geller</a:t>
            </a:r>
          </a:p>
          <a:p>
            <a:pPr marL="514350" indent="-514350">
              <a:buAutoNum type="arabicPeriod"/>
            </a:pPr>
            <a:r>
              <a:rPr lang="en-US" sz="2800" dirty="0"/>
              <a:t>Dave proposes to Nessa</a:t>
            </a:r>
          </a:p>
          <a:p>
            <a:pPr marL="514350" indent="-514350">
              <a:buAutoNum type="arabicPeriod"/>
            </a:pPr>
            <a:r>
              <a:rPr lang="en-US" sz="2800" dirty="0"/>
              <a:t>The Office (UK)</a:t>
            </a:r>
          </a:p>
          <a:p>
            <a:pPr marL="514350" indent="-514350">
              <a:buAutoNum type="arabicPeriod"/>
            </a:pPr>
            <a:r>
              <a:rPr lang="en-US" sz="2800" dirty="0"/>
              <a:t>Sky TV</a:t>
            </a:r>
          </a:p>
        </p:txBody>
      </p:sp>
    </p:spTree>
    <p:extLst>
      <p:ext uri="{BB962C8B-B14F-4D97-AF65-F5344CB8AC3E}">
        <p14:creationId xmlns:p14="http://schemas.microsoft.com/office/powerpoint/2010/main" val="2207723196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text&#10;&#10;Description automatically generated">
            <a:extLst>
              <a:ext uri="{FF2B5EF4-FFF2-40B4-BE49-F238E27FC236}">
                <a16:creationId xmlns:a16="http://schemas.microsoft.com/office/drawing/2014/main" id="{AAF71157-2268-DA17-3127-BB1640B492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15093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4: FILM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ANSWERS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BA075C0-069D-0A2C-0982-F181066F6410}"/>
              </a:ext>
            </a:extLst>
          </p:cNvPr>
          <p:cNvSpPr txBox="1">
            <a:spLocks/>
          </p:cNvSpPr>
          <p:nvPr/>
        </p:nvSpPr>
        <p:spPr>
          <a:xfrm>
            <a:off x="838200" y="2706021"/>
            <a:ext cx="10515600" cy="2901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7200" b="0" i="0" kern="1200" baseline="0">
                <a:solidFill>
                  <a:schemeClr val="accent6"/>
                </a:solidFill>
                <a:latin typeface="Gotham Light" pitchFamily="2" charset="77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en-US" sz="2800" dirty="0"/>
              <a:t>9 years old</a:t>
            </a:r>
          </a:p>
          <a:p>
            <a:pPr marL="514350" indent="-514350">
              <a:buAutoNum type="arabicPeriod"/>
            </a:pPr>
            <a:r>
              <a:rPr lang="en-US" sz="2800" dirty="0"/>
              <a:t>Los Angeles</a:t>
            </a:r>
          </a:p>
          <a:p>
            <a:pPr marL="514350" indent="-514350">
              <a:buAutoNum type="arabicPeriod"/>
            </a:pPr>
            <a:r>
              <a:rPr lang="en-US" sz="2800" dirty="0"/>
              <a:t>Mr. Poppy</a:t>
            </a:r>
          </a:p>
          <a:p>
            <a:pPr marL="514350" indent="-514350">
              <a:buAutoNum type="arabicPeriod"/>
            </a:pPr>
            <a:r>
              <a:rPr lang="en-US" sz="2800" dirty="0"/>
              <a:t>23 Times</a:t>
            </a:r>
          </a:p>
          <a:p>
            <a:pPr marL="514350" indent="-514350">
              <a:buAutoNum type="arabicPeriod"/>
            </a:pPr>
            <a:r>
              <a:rPr lang="en-US" sz="2800" dirty="0"/>
              <a:t>“Bored”</a:t>
            </a:r>
          </a:p>
        </p:txBody>
      </p:sp>
    </p:spTree>
    <p:extLst>
      <p:ext uri="{BB962C8B-B14F-4D97-AF65-F5344CB8AC3E}">
        <p14:creationId xmlns:p14="http://schemas.microsoft.com/office/powerpoint/2010/main" val="1217729397"/>
      </p:ext>
    </p:extLst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C4CB1465-EB50-C479-9A28-D7BC775BB5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5: HISTORY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ANSWERS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1116F60-DB55-514C-7586-587E652DAC8A}"/>
              </a:ext>
            </a:extLst>
          </p:cNvPr>
          <p:cNvSpPr txBox="1">
            <a:spLocks/>
          </p:cNvSpPr>
          <p:nvPr/>
        </p:nvSpPr>
        <p:spPr>
          <a:xfrm>
            <a:off x="838200" y="2706021"/>
            <a:ext cx="10515600" cy="2901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7200" b="0" i="0" kern="1200" baseline="0">
                <a:solidFill>
                  <a:schemeClr val="accent6"/>
                </a:solidFill>
                <a:latin typeface="Gotham Light" pitchFamily="2" charset="77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6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en-US" sz="2800" dirty="0"/>
              <a:t>1957</a:t>
            </a:r>
          </a:p>
          <a:p>
            <a:pPr marL="514350" indent="-514350">
              <a:buAutoNum type="arabicPeriod"/>
            </a:pPr>
            <a:r>
              <a:rPr lang="en-US" sz="2800" dirty="0"/>
              <a:t>1995</a:t>
            </a:r>
          </a:p>
          <a:p>
            <a:pPr marL="514350" indent="-514350">
              <a:buAutoNum type="arabicPeriod"/>
            </a:pPr>
            <a:r>
              <a:rPr lang="en-US" sz="2800" dirty="0"/>
              <a:t>Thanksgiving</a:t>
            </a:r>
          </a:p>
          <a:p>
            <a:pPr marL="514350" indent="-514350">
              <a:buAutoNum type="arabicPeriod"/>
            </a:pPr>
            <a:r>
              <a:rPr lang="en-US" sz="2800" dirty="0"/>
              <a:t>England</a:t>
            </a:r>
          </a:p>
          <a:p>
            <a:pPr marL="514350" indent="-514350">
              <a:buAutoNum type="arabicPeriod"/>
            </a:pPr>
            <a:r>
              <a:rPr lang="en-US" sz="2800" dirty="0"/>
              <a:t>364 gifts</a:t>
            </a:r>
          </a:p>
        </p:txBody>
      </p:sp>
    </p:spTree>
    <p:extLst>
      <p:ext uri="{BB962C8B-B14F-4D97-AF65-F5344CB8AC3E}">
        <p14:creationId xmlns:p14="http://schemas.microsoft.com/office/powerpoint/2010/main" val="3106346079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09771D-0A1B-3570-2048-6346BDC82D94}"/>
              </a:ext>
            </a:extLst>
          </p:cNvPr>
          <p:cNvSpPr/>
          <p:nvPr/>
        </p:nvSpPr>
        <p:spPr>
          <a:xfrm rot="5400000">
            <a:off x="2667000" y="1998370"/>
            <a:ext cx="6858000" cy="286126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1BB5F8-0AFD-DCCF-6894-A5C7F66F290D}"/>
              </a:ext>
            </a:extLst>
          </p:cNvPr>
          <p:cNvSpPr/>
          <p:nvPr/>
        </p:nvSpPr>
        <p:spPr>
          <a:xfrm>
            <a:off x="0" y="1982044"/>
            <a:ext cx="12192000" cy="286126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592644-2D4B-6DDC-84C2-8BB68975D7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689" y="1235380"/>
            <a:ext cx="2049232" cy="460520"/>
          </a:xfrm>
          <a:prstGeom prst="rect">
            <a:avLst/>
          </a:prstGeom>
        </p:spPr>
      </p:pic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B349E590-F96C-4330-CDA1-9286D6924CD9}"/>
              </a:ext>
            </a:extLst>
          </p:cNvPr>
          <p:cNvSpPr/>
          <p:nvPr/>
        </p:nvSpPr>
        <p:spPr>
          <a:xfrm>
            <a:off x="4962939" y="5377703"/>
            <a:ext cx="2266122" cy="418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600" b="1" dirty="0">
                <a:latin typeface="Gotham Light" pitchFamily="2" charset="77"/>
                <a:cs typeface="Gotham" pitchFamily="2" charset="0"/>
              </a:rPr>
              <a:t>MERRY </a:t>
            </a:r>
            <a:r>
              <a:rPr lang="en-GB" sz="6600" b="1" dirty="0">
                <a:latin typeface="Gotham" pitchFamily="2" charset="0"/>
                <a:cs typeface="Gotham" pitchFamily="2" charset="0"/>
              </a:rPr>
              <a:t>CHRISTMAS!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75B057-7179-5050-F606-B057D5A93D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1563" y="5415592"/>
            <a:ext cx="2428875" cy="342900"/>
          </a:xfrm>
          <a:noFill/>
        </p:spPr>
        <p:txBody>
          <a:bodyPr/>
          <a:lstStyle/>
          <a:p>
            <a:r>
              <a:rPr lang="en-US" dirty="0"/>
              <a:t>WWW.CREDITSAFE.COM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175AE7-58A6-8E17-3C84-D1F47E0E56E8}"/>
              </a:ext>
            </a:extLst>
          </p:cNvPr>
          <p:cNvSpPr/>
          <p:nvPr/>
        </p:nvSpPr>
        <p:spPr>
          <a:xfrm>
            <a:off x="0" y="6737517"/>
            <a:ext cx="12192000" cy="136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88023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138A1860-5557-41FF-523A-7F582A6967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896" b="3489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Which country sends London a decorated Christmas tree each year?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1: GENERAL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2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23766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138A1860-5557-41FF-523A-7F582A6967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896" b="3489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Which Christmas song was the first song played in Space?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1: GENERAL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3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07294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138A1860-5557-41FF-523A-7F582A6967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896" b="3489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How many characters did Tom Hanks play in ‘The Polar Express’?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1: GENERAL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4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67804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138A1860-5557-41FF-523A-7F582A6967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896" b="3489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Which fast-food chain is famously eaten on Christmas day in Japan?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1: GENERAL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5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05156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09771D-0A1B-3570-2048-6346BDC82D94}"/>
              </a:ext>
            </a:extLst>
          </p:cNvPr>
          <p:cNvSpPr/>
          <p:nvPr/>
        </p:nvSpPr>
        <p:spPr>
          <a:xfrm rot="5400000">
            <a:off x="2667000" y="1998370"/>
            <a:ext cx="6858000" cy="286126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1BB5F8-0AFD-DCCF-6894-A5C7F66F290D}"/>
              </a:ext>
            </a:extLst>
          </p:cNvPr>
          <p:cNvSpPr/>
          <p:nvPr/>
        </p:nvSpPr>
        <p:spPr>
          <a:xfrm>
            <a:off x="0" y="1982044"/>
            <a:ext cx="12192000" cy="286126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592644-2D4B-6DDC-84C2-8BB68975D7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689" y="1235380"/>
            <a:ext cx="2049232" cy="460520"/>
          </a:xfrm>
          <a:prstGeom prst="rect">
            <a:avLst/>
          </a:prstGeom>
        </p:spPr>
      </p:pic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B349E590-F96C-4330-CDA1-9286D6924CD9}"/>
              </a:ext>
            </a:extLst>
          </p:cNvPr>
          <p:cNvSpPr/>
          <p:nvPr/>
        </p:nvSpPr>
        <p:spPr>
          <a:xfrm>
            <a:off x="4962939" y="5377703"/>
            <a:ext cx="2266122" cy="418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600" dirty="0">
                <a:latin typeface="Gotham Light" pitchFamily="2" charset="77"/>
              </a:rPr>
              <a:t>ROUND 2:</a:t>
            </a:r>
            <a:r>
              <a:rPr lang="en-GB" sz="6600" dirty="0"/>
              <a:t> </a:t>
            </a:r>
            <a:r>
              <a:rPr lang="en-GB" sz="6600" b="1" dirty="0">
                <a:latin typeface="Gotham" pitchFamily="2" charset="0"/>
                <a:cs typeface="Gotham" pitchFamily="2" charset="0"/>
              </a:rPr>
              <a:t>MUSIC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75B057-7179-5050-F606-B057D5A93D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1563" y="5415592"/>
            <a:ext cx="2428875" cy="342900"/>
          </a:xfrm>
          <a:noFill/>
        </p:spPr>
        <p:txBody>
          <a:bodyPr/>
          <a:lstStyle/>
          <a:p>
            <a:r>
              <a:rPr lang="en-US" dirty="0"/>
              <a:t>WWW.CREDITSAFE.COM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175AE7-58A6-8E17-3C84-D1F47E0E56E8}"/>
              </a:ext>
            </a:extLst>
          </p:cNvPr>
          <p:cNvSpPr/>
          <p:nvPr/>
        </p:nvSpPr>
        <p:spPr>
          <a:xfrm>
            <a:off x="0" y="6737517"/>
            <a:ext cx="12192000" cy="136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86573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Background pattern&#10;&#10;Description automatically generated">
            <a:extLst>
              <a:ext uri="{FF2B5EF4-FFF2-40B4-BE49-F238E27FC236}">
                <a16:creationId xmlns:a16="http://schemas.microsoft.com/office/drawing/2014/main" id="{EDBB6170-12B2-BBAD-2DD5-99D7FF4CFB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FA0-D4A4-E352-186A-FE9441B78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Which year did Wham! release</a:t>
            </a:r>
            <a:br>
              <a:rPr lang="en-US" sz="4400" dirty="0"/>
            </a:br>
            <a:r>
              <a:rPr lang="en-US" sz="4400" dirty="0"/>
              <a:t>‘Last Christmas’?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1C15A-2C3C-E97D-2CB3-B905C6624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5A28"/>
          </a:solidFill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ROUND 2: MUSIC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0BFE5-247A-F446-F6CA-C181F58A6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600" dirty="0">
                <a:latin typeface="Gotham Medium" pitchFamily="2" charset="0"/>
                <a:cs typeface="Gotham Medium" pitchFamily="2" charset="0"/>
              </a:rPr>
              <a:t>WWW.CREDITSAFE.COM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98625-D090-458C-1BA3-CBF71FF85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1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C871327-93FA-D4FC-2FE5-B129C5198FBB}"/>
              </a:ext>
            </a:extLst>
          </p:cNvPr>
          <p:cNvSpPr/>
          <p:nvPr/>
        </p:nvSpPr>
        <p:spPr>
          <a:xfrm>
            <a:off x="10066562" y="0"/>
            <a:ext cx="212543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hlinkClick r:id="rId3"/>
            <a:extLst>
              <a:ext uri="{FF2B5EF4-FFF2-40B4-BE49-F238E27FC236}">
                <a16:creationId xmlns:a16="http://schemas.microsoft.com/office/drawing/2014/main" id="{D58BBCCF-4BFD-05D1-47D8-67B54A9C62C3}"/>
              </a:ext>
            </a:extLst>
          </p:cNvPr>
          <p:cNvSpPr/>
          <p:nvPr/>
        </p:nvSpPr>
        <p:spPr>
          <a:xfrm flipH="1">
            <a:off x="10140042" y="6229351"/>
            <a:ext cx="2051956" cy="628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42324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Creditsafe 2021 Brand">
      <a:dk1>
        <a:sysClr val="windowText" lastClr="000000"/>
      </a:dk1>
      <a:lt1>
        <a:sysClr val="window" lastClr="FFFFFF"/>
      </a:lt1>
      <a:dk2>
        <a:srgbClr val="262626"/>
      </a:dk2>
      <a:lt2>
        <a:srgbClr val="F2F2F2"/>
      </a:lt2>
      <a:accent1>
        <a:srgbClr val="ED3025"/>
      </a:accent1>
      <a:accent2>
        <a:srgbClr val="00AFD8"/>
      </a:accent2>
      <a:accent3>
        <a:srgbClr val="2C3E50"/>
      </a:accent3>
      <a:accent4>
        <a:srgbClr val="3D3D3D"/>
      </a:accent4>
      <a:accent5>
        <a:srgbClr val="FFBC00"/>
      </a:accent5>
      <a:accent6>
        <a:srgbClr val="414141"/>
      </a:accent6>
      <a:hlink>
        <a:srgbClr val="52D8CB"/>
      </a:hlink>
      <a:folHlink>
        <a:srgbClr val="1CA0C3"/>
      </a:folHlink>
    </a:clrScheme>
    <a:fontScheme name="Custom 46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1540</TotalTime>
  <Words>825</Words>
  <Application>Microsoft Macintosh PowerPoint</Application>
  <PresentationFormat>Widescreen</PresentationFormat>
  <Paragraphs>156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Gotham Medium</vt:lpstr>
      <vt:lpstr>Arial</vt:lpstr>
      <vt:lpstr>Calibri Light</vt:lpstr>
      <vt:lpstr>Gotham Light</vt:lpstr>
      <vt:lpstr>Gotham Book</vt:lpstr>
      <vt:lpstr>Gotham</vt:lpstr>
      <vt:lpstr>Calibri</vt:lpstr>
      <vt:lpstr>Office Theme</vt:lpstr>
      <vt:lpstr>CHRISTMAS QUIZ</vt:lpstr>
      <vt:lpstr>ROUND 1: GENERAL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ROUND 2: MUSIC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ROUND 3: TV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ROUND 4: FILM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ROUND 5: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ANSWERS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MERRY CHRISTMAS!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Wallis/Marketing/CSUK</dc:creator>
  <cp:lastModifiedBy>James Wallis/Marketing/CSUK</cp:lastModifiedBy>
  <cp:revision>98</cp:revision>
  <dcterms:created xsi:type="dcterms:W3CDTF">2019-08-01T13:13:58Z</dcterms:created>
  <dcterms:modified xsi:type="dcterms:W3CDTF">2022-12-02T11:54:30Z</dcterms:modified>
  <cp:contentStatus/>
</cp:coreProperties>
</file>