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23"/>
  </p:notesMasterIdLst>
  <p:sldIdLst>
    <p:sldId id="281" r:id="rId2"/>
    <p:sldId id="257" r:id="rId3"/>
    <p:sldId id="259" r:id="rId4"/>
    <p:sldId id="262" r:id="rId5"/>
    <p:sldId id="279" r:id="rId6"/>
    <p:sldId id="261" r:id="rId7"/>
    <p:sldId id="260" r:id="rId8"/>
    <p:sldId id="264" r:id="rId9"/>
    <p:sldId id="263" r:id="rId10"/>
    <p:sldId id="275" r:id="rId11"/>
    <p:sldId id="266" r:id="rId12"/>
    <p:sldId id="268" r:id="rId13"/>
    <p:sldId id="276" r:id="rId14"/>
    <p:sldId id="277" r:id="rId15"/>
    <p:sldId id="269" r:id="rId16"/>
    <p:sldId id="270" r:id="rId17"/>
    <p:sldId id="271" r:id="rId18"/>
    <p:sldId id="272" r:id="rId19"/>
    <p:sldId id="273" r:id="rId20"/>
    <p:sldId id="27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263"/>
    <a:srgbClr val="B3E4D6"/>
    <a:srgbClr val="1482AC"/>
    <a:srgbClr val="A8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B8C3B-9F82-4F86-BC02-28841170C209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6DC47-DFEA-4DFC-A158-98AEFB0A7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6DC47-DFEA-4DFC-A158-98AEFB0A71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6DC47-DFEA-4DFC-A158-98AEFB0A71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8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8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79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6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64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4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40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5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3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45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1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5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25"/>
            <a:ext cx="12192000" cy="691342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55425"/>
            <a:ext cx="12192000" cy="6913425"/>
          </a:xfrm>
          <a:prstGeom prst="rect">
            <a:avLst/>
          </a:prstGeom>
          <a:solidFill>
            <a:schemeClr val="accent2">
              <a:lumMod val="5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107744" y="2145694"/>
            <a:ext cx="9976513" cy="135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259" y="2371065"/>
            <a:ext cx="12069483" cy="1463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LET’S GET QUIZZICAL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96287" y="3820628"/>
            <a:ext cx="1473958" cy="1473958"/>
            <a:chOff x="996287" y="-518615"/>
            <a:chExt cx="1473958" cy="1473958"/>
          </a:xfrm>
        </p:grpSpPr>
        <p:sp>
          <p:nvSpPr>
            <p:cNvPr id="55" name="Oval 54"/>
            <p:cNvSpPr/>
            <p:nvPr/>
          </p:nvSpPr>
          <p:spPr>
            <a:xfrm>
              <a:off x="996287" y="-518615"/>
              <a:ext cx="1473958" cy="14739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2" t="-1" r="23246" b="44364"/>
            <a:stretch/>
          </p:blipFill>
          <p:spPr>
            <a:xfrm>
              <a:off x="1196394" y="-369406"/>
              <a:ext cx="1073744" cy="815099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791578" y="3820628"/>
            <a:ext cx="1473958" cy="1473958"/>
            <a:chOff x="2791578" y="-518615"/>
            <a:chExt cx="1473958" cy="1473958"/>
          </a:xfrm>
        </p:grpSpPr>
        <p:sp>
          <p:nvSpPr>
            <p:cNvPr id="57" name="Oval 56"/>
            <p:cNvSpPr/>
            <p:nvPr/>
          </p:nvSpPr>
          <p:spPr>
            <a:xfrm>
              <a:off x="2791578" y="-518615"/>
              <a:ext cx="1473958" cy="14739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Mc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017" y="-264421"/>
              <a:ext cx="881536" cy="881536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586869" y="3820628"/>
            <a:ext cx="1473958" cy="1473958"/>
            <a:chOff x="4586869" y="-518615"/>
            <a:chExt cx="1473958" cy="1473958"/>
          </a:xfrm>
        </p:grpSpPr>
        <p:sp>
          <p:nvSpPr>
            <p:cNvPr id="58" name="Oval 57"/>
            <p:cNvSpPr/>
            <p:nvPr/>
          </p:nvSpPr>
          <p:spPr>
            <a:xfrm>
              <a:off x="4586869" y="-518615"/>
              <a:ext cx="1473958" cy="147395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4" y="-219715"/>
              <a:ext cx="1214963" cy="795835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6385444" y="3820628"/>
            <a:ext cx="1473958" cy="1473958"/>
            <a:chOff x="6385444" y="-518615"/>
            <a:chExt cx="1473958" cy="1473958"/>
          </a:xfrm>
        </p:grpSpPr>
        <p:sp>
          <p:nvSpPr>
            <p:cNvPr id="59" name="Oval 58"/>
            <p:cNvSpPr/>
            <p:nvPr/>
          </p:nvSpPr>
          <p:spPr>
            <a:xfrm>
              <a:off x="6385444" y="-518615"/>
              <a:ext cx="1473958" cy="147395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4" t="2" r="51793" b="60061"/>
            <a:stretch/>
          </p:blipFill>
          <p:spPr>
            <a:xfrm>
              <a:off x="6688595" y="-177530"/>
              <a:ext cx="872264" cy="78471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8184019" y="3820628"/>
            <a:ext cx="1473958" cy="1473958"/>
            <a:chOff x="8184019" y="-518615"/>
            <a:chExt cx="1473958" cy="1473958"/>
          </a:xfrm>
        </p:grpSpPr>
        <p:sp>
          <p:nvSpPr>
            <p:cNvPr id="60" name="Oval 59"/>
            <p:cNvSpPr/>
            <p:nvPr/>
          </p:nvSpPr>
          <p:spPr>
            <a:xfrm>
              <a:off x="8184019" y="-518615"/>
              <a:ext cx="1473958" cy="14739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982" y="-311050"/>
              <a:ext cx="995338" cy="1013647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862940" y="3820628"/>
            <a:ext cx="1473958" cy="1473958"/>
            <a:chOff x="9862940" y="-518615"/>
            <a:chExt cx="1473958" cy="1473958"/>
          </a:xfrm>
        </p:grpSpPr>
        <p:sp>
          <p:nvSpPr>
            <p:cNvPr id="61" name="Oval 60"/>
            <p:cNvSpPr/>
            <p:nvPr/>
          </p:nvSpPr>
          <p:spPr>
            <a:xfrm>
              <a:off x="9862940" y="-518615"/>
              <a:ext cx="1473958" cy="147395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295" y="-337097"/>
              <a:ext cx="1079247" cy="1103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6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14482" y="2280059"/>
            <a:ext cx="3158308" cy="4288749"/>
            <a:chOff x="-114482" y="2280059"/>
            <a:chExt cx="3158308" cy="42887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14482" y="2280059"/>
              <a:ext cx="3158308" cy="338297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84081" y="5799367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1</a:t>
              </a:r>
              <a:endParaRPr lang="en-US" sz="4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8122" y="3728179"/>
            <a:ext cx="2753668" cy="2840629"/>
            <a:chOff x="1428122" y="3728179"/>
            <a:chExt cx="2753668" cy="28406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881"/>
            <a:stretch/>
          </p:blipFill>
          <p:spPr>
            <a:xfrm>
              <a:off x="1428122" y="3728179"/>
              <a:ext cx="2753668" cy="189087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401800" y="5799367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2</a:t>
              </a:r>
              <a:endParaRPr lang="en-US" sz="4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69234" y="2560378"/>
            <a:ext cx="3495675" cy="4001274"/>
            <a:chOff x="2069234" y="2560378"/>
            <a:chExt cx="3495675" cy="40012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695"/>
            <a:stretch/>
          </p:blipFill>
          <p:spPr>
            <a:xfrm>
              <a:off x="2069234" y="2560378"/>
              <a:ext cx="3495675" cy="305693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99034" y="5792211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3</a:t>
              </a:r>
              <a:endParaRPr lang="en-US" sz="4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12349" y="3632872"/>
            <a:ext cx="1888084" cy="2928780"/>
            <a:chOff x="7812349" y="3632872"/>
            <a:chExt cx="1888084" cy="29287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349" y="3632872"/>
              <a:ext cx="1888084" cy="203015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404094" y="5792211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6</a:t>
              </a:r>
              <a:endParaRPr lang="en-US" sz="4400" dirty="0"/>
            </a:p>
          </p:txBody>
        </p:sp>
      </p:grpSp>
      <p:sp>
        <p:nvSpPr>
          <p:cNvPr id="5" name="Rectangle 4"/>
          <p:cNvSpPr/>
          <p:nvPr/>
        </p:nvSpPr>
        <p:spPr>
          <a:xfrm flipV="1">
            <a:off x="0" y="5617311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550979" y="2695903"/>
            <a:ext cx="2264980" cy="3877544"/>
            <a:chOff x="4550979" y="2695903"/>
            <a:chExt cx="2264980" cy="38775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9" t="10446" r="28941" b="11843"/>
            <a:stretch/>
          </p:blipFill>
          <p:spPr>
            <a:xfrm>
              <a:off x="4550979" y="2695903"/>
              <a:ext cx="2264980" cy="309371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237673" y="5804006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4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501671" y="1467592"/>
            <a:ext cx="1766486" cy="5069893"/>
            <a:chOff x="9501671" y="1467592"/>
            <a:chExt cx="1766486" cy="50698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671" y="1467592"/>
              <a:ext cx="1766486" cy="463488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0040851" y="5768044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7</a:t>
              </a:r>
              <a:endParaRPr lang="en-US" sz="4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52887" y="3343865"/>
            <a:ext cx="2335798" cy="3217787"/>
            <a:chOff x="5852887" y="3343865"/>
            <a:chExt cx="2335798" cy="32177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887" y="3343865"/>
              <a:ext cx="2335798" cy="231916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830304" y="5792211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5</a:t>
              </a:r>
              <a:endParaRPr lang="en-US" sz="44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5081543" y="867577"/>
            <a:ext cx="2562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1 Point – Name</a:t>
            </a:r>
          </a:p>
          <a:p>
            <a:pPr algn="ctr"/>
            <a:r>
              <a:rPr lang="en-GB" b="1" dirty="0" smtClean="0"/>
              <a:t>1 Point – Brand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913940" y="3771817"/>
            <a:ext cx="843379" cy="2720474"/>
            <a:chOff x="10913940" y="3771817"/>
            <a:chExt cx="843379" cy="2720474"/>
          </a:xfrm>
        </p:grpSpPr>
        <p:grpSp>
          <p:nvGrpSpPr>
            <p:cNvPr id="33" name="Group 32"/>
            <p:cNvGrpSpPr/>
            <p:nvPr/>
          </p:nvGrpSpPr>
          <p:grpSpPr>
            <a:xfrm>
              <a:off x="10913940" y="3771817"/>
              <a:ext cx="843379" cy="2720474"/>
              <a:chOff x="10913940" y="3771817"/>
              <a:chExt cx="843379" cy="272047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3940" y="3771817"/>
                <a:ext cx="843379" cy="1891213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11389364" y="5722850"/>
                <a:ext cx="36795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400" b="1" dirty="0"/>
                  <a:t>8</a:t>
                </a:r>
                <a:endParaRPr lang="en-US" sz="4400" dirty="0"/>
              </a:p>
            </p:txBody>
          </p:sp>
        </p:grpSp>
        <p:sp>
          <p:nvSpPr>
            <p:cNvPr id="10" name="Trapezoid 9"/>
            <p:cNvSpPr/>
            <p:nvPr/>
          </p:nvSpPr>
          <p:spPr>
            <a:xfrm rot="20924657">
              <a:off x="11141172" y="3998778"/>
              <a:ext cx="313155" cy="88683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22788" y="817657"/>
            <a:ext cx="5018139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2880" y="913296"/>
            <a:ext cx="7994538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Who are they?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223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-1648" y="6291370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06" y="1496291"/>
            <a:ext cx="7105937" cy="4654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ROUND 3: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84865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Film &amp; </a:t>
            </a:r>
            <a:r>
              <a:rPr lang="en-GB" sz="48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tv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1377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788" y="1918138"/>
            <a:ext cx="1127234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Q1: </a:t>
            </a:r>
            <a:r>
              <a:rPr lang="en-US" dirty="0"/>
              <a:t>How many seasons of the hit US comedy ‘Friends’ were made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Q2: </a:t>
            </a:r>
            <a:r>
              <a:rPr lang="en-US" dirty="0" smtClean="0"/>
              <a:t>“I’m the King of the World!” is quote from what film?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Q3: </a:t>
            </a:r>
            <a:r>
              <a:rPr lang="en-US" i="1" dirty="0" smtClean="0"/>
              <a:t>SOLVE </a:t>
            </a:r>
            <a:r>
              <a:rPr lang="en-US" i="1" dirty="0"/>
              <a:t>THIS FAMOUS DIRECTOR ANAGRAM</a:t>
            </a:r>
            <a:r>
              <a:rPr lang="en-US" dirty="0"/>
              <a:t>|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MUTTON RIB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Q4: </a:t>
            </a:r>
            <a:r>
              <a:rPr lang="en-US" dirty="0"/>
              <a:t>Who directed the first two films in the ‘Home Alone’ series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Q5: </a:t>
            </a:r>
            <a:r>
              <a:rPr lang="en-US" dirty="0"/>
              <a:t>In which English seaside town was ‘Fawlty Towers’ </a:t>
            </a:r>
            <a:r>
              <a:rPr lang="en-US" dirty="0" smtClean="0"/>
              <a:t>set?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Q6: </a:t>
            </a:r>
            <a:r>
              <a:rPr lang="en-US" dirty="0"/>
              <a:t>David Bowie &amp;</a:t>
            </a:r>
            <a:r>
              <a:rPr lang="en-US" dirty="0" smtClean="0"/>
              <a:t> </a:t>
            </a:r>
            <a:r>
              <a:rPr lang="en-US" dirty="0"/>
              <a:t>Jennifer Connelly teamed up in which visionary classic from Jim </a:t>
            </a:r>
            <a:r>
              <a:rPr lang="en-US" dirty="0" smtClean="0"/>
              <a:t>Henson?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Q7: </a:t>
            </a:r>
            <a:r>
              <a:rPr lang="en-US" dirty="0"/>
              <a:t>"Greed is </a:t>
            </a:r>
            <a:r>
              <a:rPr lang="en-US" dirty="0" smtClean="0"/>
              <a:t>Good" </a:t>
            </a:r>
            <a:r>
              <a:rPr lang="en-US" dirty="0"/>
              <a:t>is the motto from which 1980s Michael Douglas film</a:t>
            </a:r>
            <a:r>
              <a:rPr lang="en-US" dirty="0" smtClean="0"/>
              <a:t>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Q8: </a:t>
            </a:r>
            <a:r>
              <a:rPr lang="en-US" i="1" dirty="0" smtClean="0"/>
              <a:t>SOLVE THIS ACTRESS ANAGRAM</a:t>
            </a:r>
            <a:r>
              <a:rPr lang="en-US" dirty="0" smtClean="0"/>
              <a:t>|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PERM RESTYLE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Q9: </a:t>
            </a:r>
            <a:r>
              <a:rPr lang="en-US" dirty="0"/>
              <a:t>Starring Eddie Murphy, which film is about </a:t>
            </a:r>
            <a:r>
              <a:rPr lang="en-US" dirty="0" smtClean="0"/>
              <a:t>a very pampered </a:t>
            </a:r>
            <a:r>
              <a:rPr lang="en-US" dirty="0"/>
              <a:t>African prince </a:t>
            </a:r>
            <a:r>
              <a:rPr lang="en-US" dirty="0" smtClean="0"/>
              <a:t>who travels </a:t>
            </a:r>
            <a:r>
              <a:rPr lang="en-US" dirty="0"/>
              <a:t>to Queens, New York </a:t>
            </a:r>
            <a:r>
              <a:rPr lang="en-US" dirty="0" smtClean="0"/>
              <a:t>City?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Q10: </a:t>
            </a:r>
            <a:r>
              <a:rPr lang="en-US" dirty="0"/>
              <a:t>Who played the female lead Linda in the sitcom </a:t>
            </a:r>
            <a:r>
              <a:rPr lang="en-US" dirty="0" err="1"/>
              <a:t>Gimme</a:t>
            </a:r>
            <a:r>
              <a:rPr lang="en-US" dirty="0"/>
              <a:t> </a:t>
            </a:r>
            <a:r>
              <a:rPr lang="en-US" dirty="0" err="1"/>
              <a:t>Gimme</a:t>
            </a:r>
            <a:r>
              <a:rPr lang="en-US" dirty="0"/>
              <a:t> </a:t>
            </a:r>
            <a:r>
              <a:rPr lang="en-US" dirty="0" err="1"/>
              <a:t>Gimme</a:t>
            </a:r>
            <a:r>
              <a:rPr lang="en-US" dirty="0"/>
              <a:t>?</a:t>
            </a:r>
            <a:br>
              <a:rPr lang="en-US" dirty="0"/>
            </a:b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52" y="437715"/>
            <a:ext cx="2514575" cy="16471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74505" y="6420023"/>
            <a:ext cx="489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2">
                    <a:lumMod val="75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88" y="817657"/>
            <a:ext cx="5049311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880" y="913296"/>
            <a:ext cx="475257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The questions: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00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27600" y="2150971"/>
            <a:ext cx="2046891" cy="2863720"/>
            <a:chOff x="527600" y="2150971"/>
            <a:chExt cx="2046891" cy="28637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600" y="2150971"/>
              <a:ext cx="2046891" cy="205656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1301010" y="4245250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1</a:t>
              </a:r>
              <a:endParaRPr lang="en-US" sz="4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23534" y="2150971"/>
            <a:ext cx="2706413" cy="4190310"/>
            <a:chOff x="2923534" y="2150971"/>
            <a:chExt cx="2706413" cy="41903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b="3052"/>
            <a:stretch/>
          </p:blipFill>
          <p:spPr>
            <a:xfrm>
              <a:off x="2923534" y="2150971"/>
              <a:ext cx="2706413" cy="33164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4092762" y="5571840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2</a:t>
              </a:r>
              <a:endParaRPr lang="en-US" sz="4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978990" y="2150971"/>
            <a:ext cx="2734095" cy="3856294"/>
            <a:chOff x="5978990" y="2150971"/>
            <a:chExt cx="2734095" cy="38562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990" y="2150971"/>
              <a:ext cx="2734095" cy="304913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162059" y="5237824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3</a:t>
              </a:r>
              <a:endParaRPr lang="en-US" sz="4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165517" y="2150971"/>
            <a:ext cx="2312459" cy="3420869"/>
            <a:chOff x="9165517" y="2150971"/>
            <a:chExt cx="2312459" cy="342086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9165517" y="2150971"/>
              <a:ext cx="2312459" cy="257453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0137768" y="4802399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4</a:t>
              </a:r>
              <a:endParaRPr lang="en-US" sz="44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22788" y="817657"/>
            <a:ext cx="5735112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2880" y="913296"/>
            <a:ext cx="5536110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Guess the celeb…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95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42393" y="2252775"/>
            <a:ext cx="1885186" cy="3369769"/>
            <a:chOff x="542393" y="2252775"/>
            <a:chExt cx="1885186" cy="3369769"/>
          </a:xfrm>
        </p:grpSpPr>
        <p:sp>
          <p:nvSpPr>
            <p:cNvPr id="36" name="Rectangle 35"/>
            <p:cNvSpPr/>
            <p:nvPr/>
          </p:nvSpPr>
          <p:spPr>
            <a:xfrm>
              <a:off x="1301009" y="4853103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1</a:t>
              </a:r>
              <a:endParaRPr lang="en-US" sz="4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93" y="2252775"/>
              <a:ext cx="1885186" cy="246080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016013" y="2252776"/>
            <a:ext cx="2521410" cy="4088505"/>
            <a:chOff x="3016013" y="2252776"/>
            <a:chExt cx="2521410" cy="4088505"/>
          </a:xfrm>
        </p:grpSpPr>
        <p:sp>
          <p:nvSpPr>
            <p:cNvPr id="37" name="Rectangle 36"/>
            <p:cNvSpPr/>
            <p:nvPr/>
          </p:nvSpPr>
          <p:spPr>
            <a:xfrm>
              <a:off x="4092762" y="5571840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2</a:t>
              </a:r>
              <a:endParaRPr lang="en-US" sz="44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013" y="2252776"/>
              <a:ext cx="2521410" cy="32716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148453" y="2573460"/>
            <a:ext cx="2125357" cy="3433805"/>
            <a:chOff x="6148453" y="2573460"/>
            <a:chExt cx="2125357" cy="3433805"/>
          </a:xfrm>
        </p:grpSpPr>
        <p:sp>
          <p:nvSpPr>
            <p:cNvPr id="38" name="Rectangle 37"/>
            <p:cNvSpPr/>
            <p:nvPr/>
          </p:nvSpPr>
          <p:spPr>
            <a:xfrm>
              <a:off x="7162059" y="5237824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3</a:t>
              </a:r>
              <a:endParaRPr lang="en-US" sz="4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453" y="2573460"/>
              <a:ext cx="2125357" cy="255525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175041" y="1555963"/>
            <a:ext cx="2180189" cy="4015877"/>
            <a:chOff x="9175041" y="1555963"/>
            <a:chExt cx="2180189" cy="4015877"/>
          </a:xfrm>
        </p:grpSpPr>
        <p:sp>
          <p:nvSpPr>
            <p:cNvPr id="39" name="Rectangle 38"/>
            <p:cNvSpPr/>
            <p:nvPr/>
          </p:nvSpPr>
          <p:spPr>
            <a:xfrm>
              <a:off x="10130907" y="4802399"/>
              <a:ext cx="367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 smtClean="0"/>
                <a:t>4</a:t>
              </a:r>
              <a:endParaRPr lang="en-US" sz="4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41" y="1555963"/>
              <a:ext cx="2180189" cy="327028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22788" y="817657"/>
            <a:ext cx="5735112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2880" y="913296"/>
            <a:ext cx="5536110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Guess the celeb…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698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18931" y="2198889"/>
            <a:ext cx="6488087" cy="3633372"/>
            <a:chOff x="3073517" y="3543278"/>
            <a:chExt cx="1878283" cy="1044325"/>
          </a:xfrm>
        </p:grpSpPr>
        <p:sp>
          <p:nvSpPr>
            <p:cNvPr id="7" name="Oval 6"/>
            <p:cNvSpPr/>
            <p:nvPr/>
          </p:nvSpPr>
          <p:spPr>
            <a:xfrm>
              <a:off x="4624116" y="3911082"/>
              <a:ext cx="255843" cy="2629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7459"/>
            <a:stretch/>
          </p:blipFill>
          <p:spPr>
            <a:xfrm>
              <a:off x="3073517" y="3543278"/>
              <a:ext cx="1878283" cy="104432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ROUND 4: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84865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sports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27610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788" y="1918138"/>
            <a:ext cx="112723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Q1: </a:t>
            </a:r>
            <a:r>
              <a:rPr lang="en-US" dirty="0"/>
              <a:t>Which sports quiz show has been presented by Sue Barker since </a:t>
            </a:r>
            <a:r>
              <a:rPr lang="en-US" dirty="0" smtClean="0"/>
              <a:t>2007?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Q2: </a:t>
            </a:r>
            <a:r>
              <a:rPr lang="en-US" dirty="0"/>
              <a:t>Which is the only men's tennis Grand Slam trophy that is </a:t>
            </a:r>
            <a:r>
              <a:rPr lang="en-US" dirty="0" smtClean="0"/>
              <a:t>gold?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Q3: </a:t>
            </a:r>
            <a:r>
              <a:rPr lang="en-US" dirty="0"/>
              <a:t>Which fictional television show </a:t>
            </a:r>
            <a:r>
              <a:rPr lang="en-US" dirty="0" smtClean="0"/>
              <a:t>centered </a:t>
            </a:r>
            <a:r>
              <a:rPr lang="en-US" dirty="0"/>
              <a:t>around Earls Park Football Club?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Q4: </a:t>
            </a:r>
            <a:r>
              <a:rPr lang="en-US" dirty="0"/>
              <a:t>Whose wardrobe 'malfunction' </a:t>
            </a:r>
            <a:r>
              <a:rPr lang="en-US" dirty="0" smtClean="0"/>
              <a:t>during the 2004 Super Bowl caused </a:t>
            </a:r>
            <a:r>
              <a:rPr lang="en-US" dirty="0"/>
              <a:t>a stir at halftime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Q5: </a:t>
            </a:r>
            <a:r>
              <a:rPr lang="en-US" dirty="0"/>
              <a:t>What are the 5 colours of rings on the Olympic flag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Q6: </a:t>
            </a:r>
            <a:r>
              <a:rPr lang="en-US" dirty="0"/>
              <a:t>What is the only Olympic sport where men and women compete equally in every event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Q7: </a:t>
            </a:r>
            <a:r>
              <a:rPr lang="en-US" dirty="0"/>
              <a:t>In snooker, how many points are awarded for potting the yellow ball</a:t>
            </a:r>
            <a:r>
              <a:rPr lang="en-US" dirty="0" smtClean="0"/>
              <a:t>?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Q8: </a:t>
            </a:r>
            <a:r>
              <a:rPr lang="en-US" dirty="0"/>
              <a:t>Which member of the British royal family won the BBC Sports Personality of the Year Award in 2006?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Q9: </a:t>
            </a:r>
            <a:r>
              <a:rPr lang="en-US" dirty="0"/>
              <a:t>Which Welsh football club used to play at Vetch Field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Q10: </a:t>
            </a:r>
            <a:r>
              <a:rPr lang="en-US" dirty="0"/>
              <a:t>Prior to becoming Muhammad Ali, what was Ali's birth name?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1" r="-1480" b="-7449"/>
          <a:stretch/>
        </p:blipFill>
        <p:spPr>
          <a:xfrm>
            <a:off x="9626204" y="836525"/>
            <a:ext cx="1808992" cy="1011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74505" y="6420023"/>
            <a:ext cx="489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88" y="817657"/>
            <a:ext cx="5049311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880" y="913296"/>
            <a:ext cx="475257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The questions: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6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59" y="2104089"/>
            <a:ext cx="4668041" cy="47539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ROUND 5: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84864" y="913296"/>
            <a:ext cx="7024253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General knowledge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7545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788" y="1918138"/>
            <a:ext cx="1127234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Q1: </a:t>
            </a:r>
            <a:r>
              <a:rPr lang="en-US" dirty="0"/>
              <a:t>Which novel by Margaret Mitchell won the Pulitzer prize for fiction in May 1937?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Q2: </a:t>
            </a:r>
            <a:r>
              <a:rPr lang="en-US" dirty="0"/>
              <a:t>Aristotle Onassis founded which airline in 1957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Q3: </a:t>
            </a:r>
            <a:r>
              <a:rPr lang="en-US" dirty="0" smtClean="0"/>
              <a:t>What year did Princess Diana (Queen of Hearts) Die?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Q4: </a:t>
            </a:r>
            <a:r>
              <a:rPr lang="en-US" dirty="0"/>
              <a:t>What is the most consumed manufactured drink in the world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Q5: </a:t>
            </a:r>
            <a:r>
              <a:rPr lang="en-US" dirty="0"/>
              <a:t>‘</a:t>
            </a:r>
            <a:r>
              <a:rPr lang="en-US" dirty="0" err="1"/>
              <a:t>Floreat</a:t>
            </a:r>
            <a:r>
              <a:rPr lang="en-US" dirty="0"/>
              <a:t> </a:t>
            </a:r>
            <a:r>
              <a:rPr lang="en-US" dirty="0" err="1"/>
              <a:t>Etona</a:t>
            </a:r>
            <a:r>
              <a:rPr lang="en-US" dirty="0"/>
              <a:t>’ is the motto of which British public school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Q6: </a:t>
            </a:r>
            <a:r>
              <a:rPr lang="en-US" dirty="0" smtClean="0"/>
              <a:t>Which </a:t>
            </a:r>
            <a:r>
              <a:rPr lang="en-US" dirty="0"/>
              <a:t>'M' is Britain's leading hospital </a:t>
            </a:r>
            <a:r>
              <a:rPr lang="en-US" dirty="0" err="1"/>
              <a:t>specialising</a:t>
            </a:r>
            <a:r>
              <a:rPr lang="en-US" dirty="0"/>
              <a:t> in eye injuries?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Q7: </a:t>
            </a:r>
            <a:r>
              <a:rPr lang="en-US" dirty="0"/>
              <a:t>In Fashion, </a:t>
            </a:r>
            <a:r>
              <a:rPr lang="en-US" dirty="0" smtClean="0"/>
              <a:t>who was the head </a:t>
            </a:r>
            <a:r>
              <a:rPr lang="en-US" dirty="0"/>
              <a:t>of </a:t>
            </a:r>
            <a:r>
              <a:rPr lang="en-US" dirty="0" smtClean="0"/>
              <a:t>the House of Chanel from 1983 - 2019?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Q8: </a:t>
            </a:r>
            <a:r>
              <a:rPr lang="en-US" dirty="0"/>
              <a:t>Gin is a distilled grain flavoured with which type of berry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Q9: </a:t>
            </a:r>
            <a:r>
              <a:rPr lang="en-US" dirty="0"/>
              <a:t>Based on their original </a:t>
            </a:r>
            <a:r>
              <a:rPr lang="en-US" dirty="0" smtClean="0"/>
              <a:t>names, Joseph </a:t>
            </a:r>
            <a:r>
              <a:rPr lang="en-US" dirty="0"/>
              <a:t>Alois Ratzinger </a:t>
            </a:r>
            <a:r>
              <a:rPr lang="en-US" dirty="0" smtClean="0"/>
              <a:t>&amp; Jorge </a:t>
            </a:r>
            <a:r>
              <a:rPr lang="en-US" dirty="0"/>
              <a:t>Mario Bergoglio served which religious position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Q10: </a:t>
            </a:r>
            <a:r>
              <a:rPr lang="en-US" dirty="0" smtClean="0"/>
              <a:t>Who was Princess Margaret's First Husband?</a:t>
            </a: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94" y="343941"/>
            <a:ext cx="1158065" cy="11793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9519721" y="1523309"/>
            <a:ext cx="267227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74505" y="6420023"/>
            <a:ext cx="489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2">
                    <a:lumMod val="75000"/>
                  </a:schemeClr>
                </a:solidFill>
              </a:rPr>
              <a:t>B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788" y="817657"/>
            <a:ext cx="5049311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2880" y="913296"/>
            <a:ext cx="475257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The questions: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3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5478" y="450134"/>
            <a:ext cx="5653662" cy="5782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ROUND 6: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84864" y="913296"/>
            <a:ext cx="7024253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music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58135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5218890" y="0"/>
            <a:ext cx="3367514" cy="4187240"/>
            <a:chOff x="6479628" y="0"/>
            <a:chExt cx="3367514" cy="4076804"/>
          </a:xfrm>
          <a:solidFill>
            <a:schemeClr val="accent4">
              <a:lumMod val="75000"/>
            </a:schemeClr>
          </a:solidFill>
        </p:grpSpPr>
        <p:sp>
          <p:nvSpPr>
            <p:cNvPr id="46" name="Rectangle 45"/>
            <p:cNvSpPr/>
            <p:nvPr/>
          </p:nvSpPr>
          <p:spPr>
            <a:xfrm>
              <a:off x="6479628" y="0"/>
              <a:ext cx="3367514" cy="40768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34" y="1667329"/>
              <a:ext cx="1936502" cy="1936501"/>
            </a:xfrm>
            <a:prstGeom prst="rect">
              <a:avLst/>
            </a:prstGeom>
            <a:grpFill/>
          </p:spPr>
        </p:pic>
        <p:sp>
          <p:nvSpPr>
            <p:cNvPr id="43" name="Rectangle 42"/>
            <p:cNvSpPr/>
            <p:nvPr/>
          </p:nvSpPr>
          <p:spPr>
            <a:xfrm>
              <a:off x="7270843" y="679252"/>
              <a:ext cx="1834056" cy="6692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b="1" dirty="0" smtClean="0">
                  <a:solidFill>
                    <a:schemeClr val="bg1"/>
                  </a:solidFill>
                </a:rPr>
                <a:t>ROUND 2: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721945" y="0"/>
            <a:ext cx="3470055" cy="2815679"/>
            <a:chOff x="8721945" y="73874"/>
            <a:chExt cx="3470055" cy="2815679"/>
          </a:xfrm>
        </p:grpSpPr>
        <p:sp>
          <p:nvSpPr>
            <p:cNvPr id="48" name="Rectangle 47"/>
            <p:cNvSpPr/>
            <p:nvPr/>
          </p:nvSpPr>
          <p:spPr>
            <a:xfrm>
              <a:off x="8721945" y="73874"/>
              <a:ext cx="3470055" cy="28156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630490" y="254837"/>
              <a:ext cx="1834056" cy="68735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b="1" dirty="0" smtClean="0"/>
                <a:t>ROUND 3:</a:t>
              </a:r>
              <a:endParaRPr lang="en-US" sz="28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554" y="942187"/>
              <a:ext cx="2774346" cy="1817274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0" y="4323533"/>
            <a:ext cx="4231743" cy="2534467"/>
            <a:chOff x="2913762" y="4323533"/>
            <a:chExt cx="4231743" cy="2534467"/>
          </a:xfrm>
        </p:grpSpPr>
        <p:sp>
          <p:nvSpPr>
            <p:cNvPr id="51" name="Rectangle 50"/>
            <p:cNvSpPr/>
            <p:nvPr/>
          </p:nvSpPr>
          <p:spPr>
            <a:xfrm>
              <a:off x="2913762" y="4323533"/>
              <a:ext cx="4231743" cy="25344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1" r="-1480" b="-7449"/>
            <a:stretch/>
          </p:blipFill>
          <p:spPr>
            <a:xfrm>
              <a:off x="3696985" y="5176515"/>
              <a:ext cx="2677921" cy="1497724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4238225" y="4323533"/>
              <a:ext cx="1834056" cy="66922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b="1" dirty="0" smtClean="0">
                  <a:solidFill>
                    <a:schemeClr val="bg1"/>
                  </a:solidFill>
                </a:rPr>
                <a:t>ROUND 4 :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367284" y="4323533"/>
            <a:ext cx="4219120" cy="2534467"/>
            <a:chOff x="7773780" y="4323532"/>
            <a:chExt cx="4219120" cy="2534467"/>
          </a:xfrm>
        </p:grpSpPr>
        <p:sp>
          <p:nvSpPr>
            <p:cNvPr id="55" name="Rectangle 54"/>
            <p:cNvSpPr/>
            <p:nvPr/>
          </p:nvSpPr>
          <p:spPr>
            <a:xfrm>
              <a:off x="7773780" y="4323532"/>
              <a:ext cx="4219120" cy="25344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71430" y="5809029"/>
              <a:ext cx="1834056" cy="6873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800" b="1" dirty="0" smtClean="0"/>
                <a:t>ROUND 5:</a:t>
              </a:r>
              <a:endParaRPr lang="en-US" sz="28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601" y="4621708"/>
              <a:ext cx="2195897" cy="2236291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0" y="2060446"/>
            <a:ext cx="5083349" cy="2126794"/>
            <a:chOff x="0" y="2217683"/>
            <a:chExt cx="5349421" cy="2126794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2217683"/>
              <a:ext cx="5349421" cy="2126794"/>
              <a:chOff x="0" y="2217683"/>
              <a:chExt cx="5349421" cy="212679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0" y="2217683"/>
                <a:ext cx="5349421" cy="21267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22963" y="2842824"/>
                <a:ext cx="1834056" cy="669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800" b="1" dirty="0" smtClean="0"/>
                  <a:t>ROUND 1:</a:t>
                </a:r>
                <a:endParaRPr lang="en-US" sz="2800" dirty="0"/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2" t="-1" r="23246" b="44364"/>
            <a:stretch/>
          </p:blipFill>
          <p:spPr>
            <a:xfrm>
              <a:off x="2662881" y="2284621"/>
              <a:ext cx="2165131" cy="156184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721945" y="2933830"/>
            <a:ext cx="3470055" cy="3924170"/>
            <a:chOff x="8721945" y="2933830"/>
            <a:chExt cx="3470055" cy="3924170"/>
          </a:xfrm>
        </p:grpSpPr>
        <p:grpSp>
          <p:nvGrpSpPr>
            <p:cNvPr id="24" name="Group 23"/>
            <p:cNvGrpSpPr/>
            <p:nvPr/>
          </p:nvGrpSpPr>
          <p:grpSpPr>
            <a:xfrm>
              <a:off x="8721945" y="2933830"/>
              <a:ext cx="3470055" cy="3924170"/>
              <a:chOff x="5835418" y="-256395"/>
              <a:chExt cx="3470055" cy="3919859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5835418" y="-256395"/>
                <a:ext cx="3470055" cy="391985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43963" y="-22432"/>
                <a:ext cx="1834056" cy="66922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800" b="1" dirty="0" smtClean="0">
                    <a:solidFill>
                      <a:schemeClr val="bg1"/>
                    </a:solidFill>
                  </a:rPr>
                  <a:t>ROUND 6: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360" y="4127275"/>
              <a:ext cx="2316316" cy="2369105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0" y="-1"/>
            <a:ext cx="5083349" cy="1934818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16443" y="645218"/>
            <a:ext cx="4227981" cy="618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THE ROUNDS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93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0110" y="1918138"/>
            <a:ext cx="112723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Q1: </a:t>
            </a:r>
            <a:r>
              <a:rPr lang="en-US" dirty="0"/>
              <a:t>American singer Stefani Joanne Angelina Germanotta is best known by which </a:t>
            </a:r>
            <a:r>
              <a:rPr lang="en-US" dirty="0" err="1"/>
              <a:t>stagename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Q2: </a:t>
            </a:r>
            <a:r>
              <a:rPr lang="en-US" dirty="0"/>
              <a:t>The song '</a:t>
            </a:r>
            <a:r>
              <a:rPr lang="en-US" dirty="0" err="1"/>
              <a:t>C'est</a:t>
            </a:r>
            <a:r>
              <a:rPr lang="en-US" dirty="0"/>
              <a:t> la Vie' saw which group become the youngest girl group to top the UK charts with their debut single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Q3: </a:t>
            </a:r>
            <a:r>
              <a:rPr lang="en-US" i="1" dirty="0" smtClean="0"/>
              <a:t>SOLVE THIS BAND ANAGRAM: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GRIPS SLICE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Q4: </a:t>
            </a:r>
            <a:r>
              <a:rPr lang="en-US" dirty="0"/>
              <a:t>Who had the last UK number one of 2018 with her single ‘Sweet but Psycho’?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/>
              <a:t>Q5: </a:t>
            </a:r>
            <a:r>
              <a:rPr lang="en-US" dirty="0"/>
              <a:t>Roger, Pete, Keith and </a:t>
            </a:r>
            <a:r>
              <a:rPr lang="en-US" dirty="0" smtClean="0"/>
              <a:t>John make up what?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Q6: </a:t>
            </a:r>
            <a:r>
              <a:rPr lang="en-US" dirty="0"/>
              <a:t>Which comedian wrote the music and lyrics to the musical “Matilda</a:t>
            </a:r>
            <a:r>
              <a:rPr lang="en-US" dirty="0" smtClean="0"/>
              <a:t>”?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Q7: </a:t>
            </a:r>
            <a:r>
              <a:rPr lang="en-US" dirty="0"/>
              <a:t>Who recorded the theme music to the 2015 James Bond film ‘</a:t>
            </a:r>
            <a:r>
              <a:rPr lang="en-US" dirty="0" err="1"/>
              <a:t>Spectre</a:t>
            </a:r>
            <a:r>
              <a:rPr lang="en-US" dirty="0" smtClean="0"/>
              <a:t>’?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Q8: </a:t>
            </a:r>
            <a:r>
              <a:rPr lang="en-US" dirty="0" smtClean="0"/>
              <a:t>Complete the Band, </a:t>
            </a:r>
            <a:r>
              <a:rPr lang="en-US" b="1" i="1" dirty="0" smtClean="0"/>
              <a:t>Huey </a:t>
            </a:r>
            <a:r>
              <a:rPr lang="en-US" b="1" i="1" dirty="0"/>
              <a:t>Lewis and the</a:t>
            </a:r>
            <a:r>
              <a:rPr lang="en-US" b="1" i="1" dirty="0" smtClean="0"/>
              <a:t>…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Q9: </a:t>
            </a:r>
            <a:r>
              <a:rPr lang="en-US" dirty="0"/>
              <a:t>Whose voice can be heard singing ‘Let It Go’ in Disney’s ‘Frozen</a:t>
            </a:r>
            <a:r>
              <a:rPr lang="en-US" dirty="0" smtClean="0"/>
              <a:t>’?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Q10: </a:t>
            </a:r>
            <a:r>
              <a:rPr lang="en-US" dirty="0"/>
              <a:t>Lang </a:t>
            </a:r>
            <a:r>
              <a:rPr lang="en-US" dirty="0" err="1"/>
              <a:t>Lang</a:t>
            </a:r>
            <a:r>
              <a:rPr lang="en-US" dirty="0"/>
              <a:t> is famous for playing which musical instrument?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1574505" y="6420023"/>
            <a:ext cx="489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2">
                    <a:lumMod val="75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830" y="267032"/>
            <a:ext cx="1470740" cy="1504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788" y="817657"/>
            <a:ext cx="5049311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2880" y="913296"/>
            <a:ext cx="475257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The questions: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2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25"/>
            <a:ext cx="12192000" cy="691342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0" y="-55425"/>
            <a:ext cx="12192000" cy="6913425"/>
          </a:xfrm>
          <a:prstGeom prst="rect">
            <a:avLst/>
          </a:prstGeom>
          <a:solidFill>
            <a:schemeClr val="accent2">
              <a:lumMod val="5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1107744" y="2145694"/>
            <a:ext cx="9976513" cy="135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259" y="2371065"/>
            <a:ext cx="12069483" cy="1463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Thank you!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96287" y="3820628"/>
            <a:ext cx="1473958" cy="1473958"/>
            <a:chOff x="996287" y="-518615"/>
            <a:chExt cx="1473958" cy="1473958"/>
          </a:xfrm>
        </p:grpSpPr>
        <p:sp>
          <p:nvSpPr>
            <p:cNvPr id="55" name="Oval 54"/>
            <p:cNvSpPr/>
            <p:nvPr/>
          </p:nvSpPr>
          <p:spPr>
            <a:xfrm>
              <a:off x="996287" y="-518615"/>
              <a:ext cx="1473958" cy="14739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2" t="-1" r="23246" b="44364"/>
            <a:stretch/>
          </p:blipFill>
          <p:spPr>
            <a:xfrm>
              <a:off x="1196394" y="-369406"/>
              <a:ext cx="1073744" cy="815099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791578" y="3820628"/>
            <a:ext cx="1473958" cy="1473958"/>
            <a:chOff x="2791578" y="-518615"/>
            <a:chExt cx="1473958" cy="1473958"/>
          </a:xfrm>
        </p:grpSpPr>
        <p:sp>
          <p:nvSpPr>
            <p:cNvPr id="57" name="Oval 56"/>
            <p:cNvSpPr/>
            <p:nvPr/>
          </p:nvSpPr>
          <p:spPr>
            <a:xfrm>
              <a:off x="2791578" y="-518615"/>
              <a:ext cx="1473958" cy="14739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2" name="Mc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017" y="-264421"/>
              <a:ext cx="881536" cy="881536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586869" y="3820628"/>
            <a:ext cx="1473958" cy="1473958"/>
            <a:chOff x="4586869" y="-518615"/>
            <a:chExt cx="1473958" cy="1473958"/>
          </a:xfrm>
        </p:grpSpPr>
        <p:sp>
          <p:nvSpPr>
            <p:cNvPr id="58" name="Oval 57"/>
            <p:cNvSpPr/>
            <p:nvPr/>
          </p:nvSpPr>
          <p:spPr>
            <a:xfrm>
              <a:off x="4586869" y="-518615"/>
              <a:ext cx="1473958" cy="147395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4" y="-219715"/>
              <a:ext cx="1214963" cy="795835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6385444" y="3820628"/>
            <a:ext cx="1473958" cy="1473958"/>
            <a:chOff x="6385444" y="-518615"/>
            <a:chExt cx="1473958" cy="1473958"/>
          </a:xfrm>
        </p:grpSpPr>
        <p:sp>
          <p:nvSpPr>
            <p:cNvPr id="59" name="Oval 58"/>
            <p:cNvSpPr/>
            <p:nvPr/>
          </p:nvSpPr>
          <p:spPr>
            <a:xfrm>
              <a:off x="6385444" y="-518615"/>
              <a:ext cx="1473958" cy="147395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4" t="2" r="51793" b="60061"/>
            <a:stretch/>
          </p:blipFill>
          <p:spPr>
            <a:xfrm>
              <a:off x="6688595" y="-177530"/>
              <a:ext cx="872264" cy="78471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8184019" y="3820628"/>
            <a:ext cx="1473958" cy="1473958"/>
            <a:chOff x="8184019" y="-518615"/>
            <a:chExt cx="1473958" cy="1473958"/>
          </a:xfrm>
        </p:grpSpPr>
        <p:sp>
          <p:nvSpPr>
            <p:cNvPr id="60" name="Oval 59"/>
            <p:cNvSpPr/>
            <p:nvPr/>
          </p:nvSpPr>
          <p:spPr>
            <a:xfrm>
              <a:off x="8184019" y="-518615"/>
              <a:ext cx="1473958" cy="14739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982" y="-311050"/>
              <a:ext cx="995338" cy="1013647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862940" y="3820628"/>
            <a:ext cx="1473958" cy="1473958"/>
            <a:chOff x="9862940" y="-518615"/>
            <a:chExt cx="1473958" cy="1473958"/>
          </a:xfrm>
        </p:grpSpPr>
        <p:sp>
          <p:nvSpPr>
            <p:cNvPr id="61" name="Oval 60"/>
            <p:cNvSpPr/>
            <p:nvPr/>
          </p:nvSpPr>
          <p:spPr>
            <a:xfrm>
              <a:off x="9862940" y="-518615"/>
              <a:ext cx="1473958" cy="147395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295" y="-337097"/>
              <a:ext cx="1079247" cy="1103844"/>
            </a:xfrm>
            <a:prstGeom prst="rect">
              <a:avLst/>
            </a:prstGeom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61259" y="1687228"/>
            <a:ext cx="12069483" cy="14630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spc="600" dirty="0" smtClean="0">
                <a:solidFill>
                  <a:schemeClr val="bg1"/>
                </a:solidFill>
                <a:latin typeface="+mn-lt"/>
              </a:rPr>
              <a:t>Lockdown 2020</a:t>
            </a:r>
            <a:endParaRPr lang="en-US" sz="2000" b="1" spc="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99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19" y="704718"/>
            <a:ext cx="1993190" cy="1072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ROUND 1: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9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788" y="1918138"/>
            <a:ext cx="112723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Q1: </a:t>
            </a:r>
            <a:r>
              <a:rPr lang="en-US" dirty="0" smtClean="0"/>
              <a:t>In </a:t>
            </a:r>
            <a:r>
              <a:rPr lang="en-US" dirty="0"/>
              <a:t>"The Little Mermaid" What are the names of Ursula's eels?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Q2: </a:t>
            </a:r>
            <a:r>
              <a:rPr lang="en-US" dirty="0" smtClean="0"/>
              <a:t>How </a:t>
            </a:r>
            <a:r>
              <a:rPr lang="en-US" dirty="0"/>
              <a:t>long was the Genie stuck in the lamp before Aladdin released him?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Q3: </a:t>
            </a:r>
            <a:r>
              <a:rPr lang="en-US" dirty="0" smtClean="0"/>
              <a:t>Which </a:t>
            </a:r>
            <a:r>
              <a:rPr lang="en-US" dirty="0"/>
              <a:t>one of these princesses is NOT part of Disney’s official princess lineup? Elsa or Merida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Q4: </a:t>
            </a:r>
            <a:r>
              <a:rPr lang="en-US" dirty="0"/>
              <a:t>What's the name of the gigantic Australian shark in Finding </a:t>
            </a:r>
            <a:r>
              <a:rPr lang="en-US" dirty="0" smtClean="0"/>
              <a:t>Nemo?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Q5: </a:t>
            </a:r>
            <a:r>
              <a:rPr lang="en-US" dirty="0" smtClean="0"/>
              <a:t>What </a:t>
            </a:r>
            <a:r>
              <a:rPr lang="en-US" dirty="0"/>
              <a:t>do Aladdin and his monkey Abu steal from the marketplace when you’re first introduced to them in the movie</a:t>
            </a:r>
            <a:r>
              <a:rPr lang="en-US" dirty="0" smtClean="0"/>
              <a:t>?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Q6: </a:t>
            </a:r>
            <a:r>
              <a:rPr lang="en-US" dirty="0" smtClean="0"/>
              <a:t>What </a:t>
            </a:r>
            <a:r>
              <a:rPr lang="en-US" dirty="0"/>
              <a:t>is the name of Mulan’s pet dragon?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Q7: </a:t>
            </a:r>
            <a:r>
              <a:rPr lang="en-US" dirty="0" smtClean="0"/>
              <a:t>Which </a:t>
            </a:r>
            <a:r>
              <a:rPr lang="en-US" dirty="0"/>
              <a:t>classic Disney princesses lived in Bavaria?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Q8: </a:t>
            </a:r>
            <a:r>
              <a:rPr lang="en-US" dirty="0" smtClean="0"/>
              <a:t>In </a:t>
            </a:r>
            <a:r>
              <a:rPr lang="en-US" dirty="0"/>
              <a:t>1993, three hopefuls joined the Mickey Mouse Club. Today, they are three popular musical artists. Who were they?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Q9: </a:t>
            </a:r>
            <a:r>
              <a:rPr lang="en-US" dirty="0" smtClean="0"/>
              <a:t>What </a:t>
            </a:r>
            <a:r>
              <a:rPr lang="en-US" dirty="0"/>
              <a:t>Disney movie received the first ever Oscar nomination in the company’s entire history?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Q10: </a:t>
            </a:r>
            <a:r>
              <a:rPr lang="en-US" dirty="0" smtClean="0"/>
              <a:t>How </a:t>
            </a:r>
            <a:r>
              <a:rPr lang="en-US" dirty="0"/>
              <a:t>many daughters does King Triton have in The Little Mermaid</a:t>
            </a:r>
            <a:r>
              <a:rPr lang="en-US" dirty="0" smtClean="0"/>
              <a:t>? </a:t>
            </a:r>
            <a:r>
              <a:rPr lang="en-US" i="1" dirty="0" smtClean="0"/>
              <a:t>(+1 Point if you can NAME them)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50" y="832302"/>
            <a:ext cx="1692959" cy="911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788" y="817657"/>
            <a:ext cx="5049311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2880" y="913296"/>
            <a:ext cx="475257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The questions: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870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33" y="2168608"/>
            <a:ext cx="2512733" cy="400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38" y="2163553"/>
            <a:ext cx="2948888" cy="4013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098" y="2169661"/>
            <a:ext cx="2667432" cy="4007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702" y="2163553"/>
            <a:ext cx="2795941" cy="4013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102"/>
          <a:stretch/>
        </p:blipFill>
        <p:spPr>
          <a:xfrm>
            <a:off x="4405815" y="2163553"/>
            <a:ext cx="2922164" cy="4013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151" y="2163553"/>
            <a:ext cx="2621704" cy="4013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2027" y="2166141"/>
            <a:ext cx="2577120" cy="4011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5319" y="2163553"/>
            <a:ext cx="2661228" cy="4013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2719" y="2165185"/>
            <a:ext cx="2550396" cy="4012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8419" y="2163553"/>
            <a:ext cx="2567295" cy="40138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2788" y="817657"/>
            <a:ext cx="6428273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2880" y="913296"/>
            <a:ext cx="7994538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Minimalistic magic: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38098" y="1079551"/>
            <a:ext cx="2849586" cy="4894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Guess the film…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38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31" y="4728652"/>
            <a:ext cx="2572892" cy="1527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27" y="2512265"/>
            <a:ext cx="1765275" cy="1765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30" y="3136546"/>
            <a:ext cx="1441735" cy="1441735"/>
          </a:xfrm>
          <a:prstGeom prst="rect">
            <a:avLst/>
          </a:prstGeom>
        </p:spPr>
      </p:pic>
      <p:pic>
        <p:nvPicPr>
          <p:cNvPr id="7" name="Mc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71" y="1070637"/>
            <a:ext cx="6714548" cy="6714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5" y="4427911"/>
            <a:ext cx="2321324" cy="1450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16" y="-744246"/>
            <a:ext cx="3123805" cy="3123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9" y="2243382"/>
            <a:ext cx="1601344" cy="16013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2789" y="817657"/>
            <a:ext cx="3141984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81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ROUND 2: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84865" y="913296"/>
            <a:ext cx="3021892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brands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3224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59638" y="4392898"/>
            <a:ext cx="3689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LOGOS 1 -13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37883" y="4392898"/>
            <a:ext cx="3689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</a:rPr>
              <a:t>LOGOS 14 -25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18243" y="2258404"/>
            <a:ext cx="6026057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038335" y="2354043"/>
            <a:ext cx="5905965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Guess the brands: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37474" y="3544355"/>
            <a:ext cx="1933463" cy="6598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457565" y="3660776"/>
            <a:ext cx="1813372" cy="564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Team 1: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515308" y="3544355"/>
            <a:ext cx="1933463" cy="6598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6635399" y="3660776"/>
            <a:ext cx="1813372" cy="564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bg1"/>
                </a:solidFill>
                <a:latin typeface="+mn-lt"/>
              </a:rPr>
              <a:t>Team 2: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700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14" y="665452"/>
            <a:ext cx="5759450" cy="5759450"/>
          </a:xfrm>
        </p:spPr>
      </p:pic>
      <p:sp>
        <p:nvSpPr>
          <p:cNvPr id="5" name="Rectangle 4"/>
          <p:cNvSpPr/>
          <p:nvPr/>
        </p:nvSpPr>
        <p:spPr>
          <a:xfrm>
            <a:off x="377512" y="3204021"/>
            <a:ext cx="3689133" cy="1379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YOU HAVE </a:t>
            </a:r>
            <a:r>
              <a:rPr lang="en-GB" sz="2800" b="1" dirty="0" smtClean="0">
                <a:solidFill>
                  <a:schemeClr val="accent1"/>
                </a:solidFill>
              </a:rPr>
              <a:t>5</a:t>
            </a:r>
            <a:r>
              <a:rPr lang="en-GB" sz="2800" b="1" dirty="0" smtClean="0"/>
              <a:t> MINUTES TO GUESS AS MANY AS YOU CAN…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9140" y="661881"/>
            <a:ext cx="4856039" cy="373092"/>
            <a:chOff x="5538690" y="506017"/>
            <a:chExt cx="4856039" cy="373092"/>
          </a:xfrm>
        </p:grpSpPr>
        <p:sp>
          <p:nvSpPr>
            <p:cNvPr id="6" name="Rectangle 5"/>
            <p:cNvSpPr/>
            <p:nvPr/>
          </p:nvSpPr>
          <p:spPr>
            <a:xfrm>
              <a:off x="5538690" y="50977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73547" y="50977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2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51226" y="50601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3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944301" y="50601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4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037376" y="50601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5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74056" y="1681385"/>
            <a:ext cx="4982425" cy="650091"/>
            <a:chOff x="5538690" y="506017"/>
            <a:chExt cx="4982425" cy="650091"/>
          </a:xfrm>
        </p:grpSpPr>
        <p:sp>
          <p:nvSpPr>
            <p:cNvPr id="17" name="Rectangle 16"/>
            <p:cNvSpPr/>
            <p:nvPr/>
          </p:nvSpPr>
          <p:spPr>
            <a:xfrm>
              <a:off x="5538690" y="509777"/>
              <a:ext cx="3573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6	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73547" y="50977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7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51226" y="50601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8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944301" y="506017"/>
              <a:ext cx="3573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9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037376" y="506017"/>
              <a:ext cx="4837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10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74056" y="2827012"/>
            <a:ext cx="4982425" cy="373092"/>
            <a:chOff x="5538690" y="506017"/>
            <a:chExt cx="4982425" cy="373092"/>
          </a:xfrm>
        </p:grpSpPr>
        <p:sp>
          <p:nvSpPr>
            <p:cNvPr id="30" name="Rectangle 29"/>
            <p:cNvSpPr/>
            <p:nvPr/>
          </p:nvSpPr>
          <p:spPr>
            <a:xfrm>
              <a:off x="5538690" y="509777"/>
              <a:ext cx="4679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11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673547" y="509777"/>
              <a:ext cx="441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12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51226" y="506017"/>
              <a:ext cx="467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13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44301" y="506017"/>
              <a:ext cx="4837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14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037376" y="506017"/>
              <a:ext cx="4837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15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774056" y="4049718"/>
            <a:ext cx="4982425" cy="373092"/>
            <a:chOff x="5538690" y="506017"/>
            <a:chExt cx="4982425" cy="373092"/>
          </a:xfrm>
        </p:grpSpPr>
        <p:sp>
          <p:nvSpPr>
            <p:cNvPr id="36" name="Rectangle 35"/>
            <p:cNvSpPr/>
            <p:nvPr/>
          </p:nvSpPr>
          <p:spPr>
            <a:xfrm>
              <a:off x="5538690" y="509777"/>
              <a:ext cx="4679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16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73547" y="509777"/>
              <a:ext cx="441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17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51226" y="506017"/>
              <a:ext cx="4677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18</a:t>
              </a: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944301" y="506017"/>
              <a:ext cx="4837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19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037376" y="506017"/>
              <a:ext cx="4837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20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37248" y="5184835"/>
            <a:ext cx="4966270" cy="373092"/>
            <a:chOff x="5538690" y="506017"/>
            <a:chExt cx="4966270" cy="373092"/>
          </a:xfrm>
        </p:grpSpPr>
        <p:sp>
          <p:nvSpPr>
            <p:cNvPr id="49" name="Rectangle 48"/>
            <p:cNvSpPr/>
            <p:nvPr/>
          </p:nvSpPr>
          <p:spPr>
            <a:xfrm>
              <a:off x="5538690" y="509777"/>
              <a:ext cx="4730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21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73547" y="509777"/>
              <a:ext cx="441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22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51226" y="506017"/>
              <a:ext cx="4413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23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944301" y="506017"/>
              <a:ext cx="4780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24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037376" y="506017"/>
              <a:ext cx="4675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 smtClean="0"/>
                <a:t>25</a:t>
              </a:r>
              <a:endParaRPr lang="en-US" dirty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322789" y="817657"/>
            <a:ext cx="3545016" cy="1357955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42880" y="913296"/>
            <a:ext cx="3558399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Guess the brands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65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2588" y="2047875"/>
            <a:ext cx="2867025" cy="450850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chemeClr val="accent1">
                    <a:lumMod val="75000"/>
                  </a:schemeClr>
                </a:solidFill>
              </a:rPr>
              <a:t>“The Happiest Place on Earth!”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241248" y="1652744"/>
            <a:ext cx="3453753" cy="183171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solidFill>
                  <a:schemeClr val="accent3">
                    <a:lumMod val="50000"/>
                  </a:schemeClr>
                </a:solidFill>
              </a:rPr>
              <a:t>“The Best A Man Can Get”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4577" y="3391270"/>
            <a:ext cx="3907554" cy="134393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“Every Little Helps!”</a:t>
            </a:r>
            <a:endParaRPr lang="en-US" sz="5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16067" y="3585513"/>
            <a:ext cx="3645912" cy="13628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 dirty="0" smtClean="0">
                <a:solidFill>
                  <a:schemeClr val="accent1">
                    <a:lumMod val="75000"/>
                  </a:schemeClr>
                </a:solidFill>
              </a:rPr>
              <a:t>“It’s The </a:t>
            </a:r>
          </a:p>
          <a:p>
            <a:pPr algn="ctr"/>
            <a:r>
              <a:rPr lang="en-GB" sz="4800" b="1" dirty="0" smtClean="0">
                <a:solidFill>
                  <a:schemeClr val="accent1">
                    <a:lumMod val="75000"/>
                  </a:schemeClr>
                </a:solidFill>
              </a:rPr>
              <a:t>REAL Thing!”</a:t>
            </a: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36315" y="5220906"/>
            <a:ext cx="3645912" cy="45137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 smtClean="0">
                <a:solidFill>
                  <a:schemeClr val="accent5">
                    <a:lumMod val="75000"/>
                  </a:schemeClr>
                </a:solidFill>
              </a:rPr>
              <a:t>“Don’t Leave Home Without It!”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0659" y="2296570"/>
            <a:ext cx="3645912" cy="45137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“Eat Fresh!”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70155" y="3572916"/>
            <a:ext cx="3645912" cy="155675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</a:rPr>
              <a:t>“The Ultimate </a:t>
            </a:r>
            <a:br>
              <a:rPr lang="en-GB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</a:rPr>
              <a:t>Driving Machine!”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512097" y="5700020"/>
            <a:ext cx="4855402" cy="54262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</a:rPr>
              <a:t>“The Worlds Local Bank”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2788" y="817657"/>
            <a:ext cx="7272967" cy="751371"/>
          </a:xfrm>
          <a:prstGeom prst="rect">
            <a:avLst/>
          </a:prstGeom>
          <a:solidFill>
            <a:srgbClr val="13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2880" y="913296"/>
            <a:ext cx="7994538" cy="655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 smtClean="0">
                <a:solidFill>
                  <a:schemeClr val="bg1"/>
                </a:solidFill>
                <a:latin typeface="+mn-lt"/>
              </a:rPr>
              <a:t>Who’s is that slogan?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7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Custom 1">
      <a:majorFont>
        <a:latin typeface="Vogue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1816</TotalTime>
  <Words>1018</Words>
  <Application>Microsoft Office PowerPoint</Application>
  <PresentationFormat>Widescreen</PresentationFormat>
  <Paragraphs>147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Tw Cen MT</vt:lpstr>
      <vt:lpstr>Vogue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GET QUIZZICAL</dc:title>
  <dc:creator>Rhys Scourfield/Marketing/CSUK</dc:creator>
  <cp:lastModifiedBy>James Wallis/Marketing/CSUK</cp:lastModifiedBy>
  <cp:revision>84</cp:revision>
  <dcterms:created xsi:type="dcterms:W3CDTF">2020-04-04T14:12:29Z</dcterms:created>
  <dcterms:modified xsi:type="dcterms:W3CDTF">2020-06-10T13:55:36Z</dcterms:modified>
</cp:coreProperties>
</file>